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 id="2147483660" r:id="rId2"/>
    <p:sldMasterId id="2147483648" r:id="rId3"/>
  </p:sldMasterIdLst>
  <p:notesMasterIdLst>
    <p:notesMasterId r:id="rId85"/>
  </p:notesMasterIdLst>
  <p:handoutMasterIdLst>
    <p:handoutMasterId r:id="rId86"/>
  </p:handoutMasterIdLst>
  <p:sldIdLst>
    <p:sldId id="256" r:id="rId4"/>
    <p:sldId id="257" r:id="rId5"/>
    <p:sldId id="290" r:id="rId6"/>
    <p:sldId id="258" r:id="rId7"/>
    <p:sldId id="259" r:id="rId8"/>
    <p:sldId id="260" r:id="rId9"/>
    <p:sldId id="261" r:id="rId10"/>
    <p:sldId id="291" r:id="rId11"/>
    <p:sldId id="263" r:id="rId12"/>
    <p:sldId id="264" r:id="rId13"/>
    <p:sldId id="265" r:id="rId14"/>
    <p:sldId id="266" r:id="rId15"/>
    <p:sldId id="267" r:id="rId16"/>
    <p:sldId id="292" r:id="rId17"/>
    <p:sldId id="268" r:id="rId18"/>
    <p:sldId id="269" r:id="rId19"/>
    <p:sldId id="270" r:id="rId20"/>
    <p:sldId id="271" r:id="rId21"/>
    <p:sldId id="272" r:id="rId22"/>
    <p:sldId id="306" r:id="rId23"/>
    <p:sldId id="274" r:id="rId24"/>
    <p:sldId id="275" r:id="rId25"/>
    <p:sldId id="277" r:id="rId26"/>
    <p:sldId id="280" r:id="rId27"/>
    <p:sldId id="281" r:id="rId28"/>
    <p:sldId id="283" r:id="rId29"/>
    <p:sldId id="284" r:id="rId30"/>
    <p:sldId id="307" r:id="rId31"/>
    <p:sldId id="273" r:id="rId32"/>
    <p:sldId id="287" r:id="rId33"/>
    <p:sldId id="308" r:id="rId34"/>
    <p:sldId id="296" r:id="rId35"/>
    <p:sldId id="293" r:id="rId36"/>
    <p:sldId id="294" r:id="rId37"/>
    <p:sldId id="295" r:id="rId38"/>
    <p:sldId id="302" r:id="rId39"/>
    <p:sldId id="299" r:id="rId40"/>
    <p:sldId id="298" r:id="rId41"/>
    <p:sldId id="303" r:id="rId42"/>
    <p:sldId id="300" r:id="rId43"/>
    <p:sldId id="309" r:id="rId44"/>
    <p:sldId id="310" r:id="rId45"/>
    <p:sldId id="311" r:id="rId46"/>
    <p:sldId id="312" r:id="rId47"/>
    <p:sldId id="313" r:id="rId48"/>
    <p:sldId id="314" r:id="rId49"/>
    <p:sldId id="315" r:id="rId50"/>
    <p:sldId id="316" r:id="rId51"/>
    <p:sldId id="317" r:id="rId52"/>
    <p:sldId id="318" r:id="rId53"/>
    <p:sldId id="319" r:id="rId54"/>
    <p:sldId id="320" r:id="rId55"/>
    <p:sldId id="321" r:id="rId56"/>
    <p:sldId id="322" r:id="rId57"/>
    <p:sldId id="323" r:id="rId58"/>
    <p:sldId id="324" r:id="rId59"/>
    <p:sldId id="325" r:id="rId60"/>
    <p:sldId id="326" r:id="rId61"/>
    <p:sldId id="327" r:id="rId62"/>
    <p:sldId id="328" r:id="rId63"/>
    <p:sldId id="329" r:id="rId64"/>
    <p:sldId id="330" r:id="rId65"/>
    <p:sldId id="331" r:id="rId66"/>
    <p:sldId id="332" r:id="rId67"/>
    <p:sldId id="333" r:id="rId68"/>
    <p:sldId id="334" r:id="rId69"/>
    <p:sldId id="335" r:id="rId70"/>
    <p:sldId id="297" r:id="rId71"/>
    <p:sldId id="347" r:id="rId72"/>
    <p:sldId id="304" r:id="rId73"/>
    <p:sldId id="336" r:id="rId74"/>
    <p:sldId id="337" r:id="rId75"/>
    <p:sldId id="338" r:id="rId76"/>
    <p:sldId id="339" r:id="rId77"/>
    <p:sldId id="340" r:id="rId78"/>
    <p:sldId id="341" r:id="rId79"/>
    <p:sldId id="342" r:id="rId80"/>
    <p:sldId id="343" r:id="rId81"/>
    <p:sldId id="344" r:id="rId82"/>
    <p:sldId id="345" r:id="rId83"/>
    <p:sldId id="346" r:id="rId8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tableStyles" Target="tableStyles.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EA31FB-C9C1-4A08-B33F-3F1E8886E21B}" type="doc">
      <dgm:prSet loTypeId="urn:microsoft.com/office/officeart/2005/8/layout/hProcess11" loCatId="process" qsTypeId="urn:microsoft.com/office/officeart/2005/8/quickstyle/simple1" qsCatId="simple" csTypeId="urn:microsoft.com/office/officeart/2005/8/colors/accent1_2" csCatId="accent1" phldr="1"/>
      <dgm:spPr/>
    </dgm:pt>
    <dgm:pt modelId="{F8FBD85C-1AFC-4B92-9885-C29BA7498298}">
      <dgm:prSet phldrT="[Text]" custT="1"/>
      <dgm:spPr/>
      <dgm:t>
        <a:bodyPr/>
        <a:lstStyle/>
        <a:p>
          <a:r>
            <a:rPr lang="en-US" sz="900" dirty="0"/>
            <a:t>IEPA Mandate to decommission STP1 and upgrade STP2</a:t>
          </a:r>
        </a:p>
        <a:p>
          <a:r>
            <a:rPr lang="en-US" sz="700" dirty="0"/>
            <a:t>(2013)</a:t>
          </a:r>
        </a:p>
      </dgm:t>
    </dgm:pt>
    <dgm:pt modelId="{7C9A0E6F-08C1-4203-B4D5-511B21006490}" type="parTrans" cxnId="{DAF51F2C-930E-4205-B5EA-1E87A0CB62DF}">
      <dgm:prSet/>
      <dgm:spPr/>
      <dgm:t>
        <a:bodyPr/>
        <a:lstStyle/>
        <a:p>
          <a:endParaRPr lang="en-US"/>
        </a:p>
      </dgm:t>
    </dgm:pt>
    <dgm:pt modelId="{6DCBAE21-1820-4A4B-8848-25D3E6287BB3}" type="sibTrans" cxnId="{DAF51F2C-930E-4205-B5EA-1E87A0CB62DF}">
      <dgm:prSet/>
      <dgm:spPr/>
      <dgm:t>
        <a:bodyPr/>
        <a:lstStyle/>
        <a:p>
          <a:endParaRPr lang="en-US"/>
        </a:p>
      </dgm:t>
    </dgm:pt>
    <dgm:pt modelId="{C29219C2-43EC-4AA5-BFA2-0D167AB2315F}">
      <dgm:prSet phldrT="[Text]" custT="1"/>
      <dgm:spPr/>
      <dgm:t>
        <a:bodyPr/>
        <a:lstStyle/>
        <a:p>
          <a:r>
            <a:rPr lang="en-US" sz="900" dirty="0"/>
            <a:t>Washington Tornado </a:t>
          </a:r>
        </a:p>
        <a:p>
          <a:r>
            <a:rPr lang="en-US" sz="700" dirty="0"/>
            <a:t>(11/2013)</a:t>
          </a:r>
        </a:p>
      </dgm:t>
    </dgm:pt>
    <dgm:pt modelId="{98E9579D-A436-4464-8621-3CB47DFEB6E3}" type="parTrans" cxnId="{5091A9AA-357D-4175-94D3-F4E282973EED}">
      <dgm:prSet/>
      <dgm:spPr/>
      <dgm:t>
        <a:bodyPr/>
        <a:lstStyle/>
        <a:p>
          <a:endParaRPr lang="en-US"/>
        </a:p>
      </dgm:t>
    </dgm:pt>
    <dgm:pt modelId="{EE7162B6-F66A-4F2F-BD47-FEF78B6F42C6}" type="sibTrans" cxnId="{5091A9AA-357D-4175-94D3-F4E282973EED}">
      <dgm:prSet/>
      <dgm:spPr/>
      <dgm:t>
        <a:bodyPr/>
        <a:lstStyle/>
        <a:p>
          <a:endParaRPr lang="en-US"/>
        </a:p>
      </dgm:t>
    </dgm:pt>
    <dgm:pt modelId="{FB93DE48-C470-42B7-820C-1CEDB3494CA0}">
      <dgm:prSet phldrT="[Text]" custT="1"/>
      <dgm:spPr/>
      <dgm:t>
        <a:bodyPr/>
        <a:lstStyle/>
        <a:p>
          <a:r>
            <a:rPr lang="en-US" sz="900" dirty="0"/>
            <a:t>STP 1 Decommissioned</a:t>
          </a:r>
        </a:p>
        <a:p>
          <a:r>
            <a:rPr lang="en-US" sz="700" dirty="0"/>
            <a:t>(2020)</a:t>
          </a:r>
        </a:p>
      </dgm:t>
    </dgm:pt>
    <dgm:pt modelId="{0BA36444-8014-479E-BE2D-7A945C7E02F4}" type="parTrans" cxnId="{C2647726-1B3E-470F-8116-C075C98B98C3}">
      <dgm:prSet/>
      <dgm:spPr/>
      <dgm:t>
        <a:bodyPr/>
        <a:lstStyle/>
        <a:p>
          <a:endParaRPr lang="en-US"/>
        </a:p>
      </dgm:t>
    </dgm:pt>
    <dgm:pt modelId="{C9DB8B91-6C49-47C5-859F-7191773E9AE2}" type="sibTrans" cxnId="{C2647726-1B3E-470F-8116-C075C98B98C3}">
      <dgm:prSet/>
      <dgm:spPr/>
      <dgm:t>
        <a:bodyPr/>
        <a:lstStyle/>
        <a:p>
          <a:endParaRPr lang="en-US"/>
        </a:p>
      </dgm:t>
    </dgm:pt>
    <dgm:pt modelId="{CD5DFC47-EC1F-4E81-985E-7DBFD5ED733C}">
      <dgm:prSet phldrT="[Text]" custT="1"/>
      <dgm:spPr/>
      <dgm:t>
        <a:bodyPr/>
        <a:lstStyle/>
        <a:p>
          <a:r>
            <a:rPr lang="en-US" sz="900" dirty="0"/>
            <a:t>Phase 2A out for bid </a:t>
          </a:r>
        </a:p>
        <a:p>
          <a:r>
            <a:rPr lang="en-US" sz="700" dirty="0"/>
            <a:t>09/2013</a:t>
          </a:r>
        </a:p>
      </dgm:t>
    </dgm:pt>
    <dgm:pt modelId="{96EB4B5D-BE34-4902-A1B9-AEF574D919BD}" type="parTrans" cxnId="{5958F38E-F7B1-4169-8473-187A862A9296}">
      <dgm:prSet/>
      <dgm:spPr/>
      <dgm:t>
        <a:bodyPr/>
        <a:lstStyle/>
        <a:p>
          <a:endParaRPr lang="en-US"/>
        </a:p>
      </dgm:t>
    </dgm:pt>
    <dgm:pt modelId="{F949C924-5B1A-41B6-84EB-068F419638E8}" type="sibTrans" cxnId="{5958F38E-F7B1-4169-8473-187A862A9296}">
      <dgm:prSet/>
      <dgm:spPr/>
      <dgm:t>
        <a:bodyPr/>
        <a:lstStyle/>
        <a:p>
          <a:endParaRPr lang="en-US"/>
        </a:p>
      </dgm:t>
    </dgm:pt>
    <dgm:pt modelId="{6C8CED04-117F-41D7-950F-A22447748709}">
      <dgm:prSet phldrT="[Text]" custT="1"/>
      <dgm:spPr/>
      <dgm:t>
        <a:bodyPr/>
        <a:lstStyle/>
        <a:p>
          <a:r>
            <a:rPr lang="en-US" sz="900" dirty="0"/>
            <a:t>Phase 2A completed</a:t>
          </a:r>
        </a:p>
        <a:p>
          <a:r>
            <a:rPr lang="en-US" sz="700" dirty="0"/>
            <a:t>(2018)</a:t>
          </a:r>
        </a:p>
      </dgm:t>
    </dgm:pt>
    <dgm:pt modelId="{AB44F184-0763-4335-9B48-F697AF86EA95}" type="parTrans" cxnId="{56F73378-C894-4E53-AA2A-7A801E31ED99}">
      <dgm:prSet/>
      <dgm:spPr/>
      <dgm:t>
        <a:bodyPr/>
        <a:lstStyle/>
        <a:p>
          <a:endParaRPr lang="en-US"/>
        </a:p>
      </dgm:t>
    </dgm:pt>
    <dgm:pt modelId="{F1C86005-BA0A-4B9F-9329-1B51A6B35AF1}" type="sibTrans" cxnId="{56F73378-C894-4E53-AA2A-7A801E31ED99}">
      <dgm:prSet/>
      <dgm:spPr/>
      <dgm:t>
        <a:bodyPr/>
        <a:lstStyle/>
        <a:p>
          <a:endParaRPr lang="en-US"/>
        </a:p>
      </dgm:t>
    </dgm:pt>
    <dgm:pt modelId="{9DB51CC9-E118-449C-A510-A10299D3D6F4}">
      <dgm:prSet phldrT="[Text]" custT="1"/>
      <dgm:spPr/>
      <dgm:t>
        <a:bodyPr/>
        <a:lstStyle/>
        <a:p>
          <a:r>
            <a:rPr lang="en-US" sz="900" dirty="0"/>
            <a:t>Strand begins preliminary study for Phase 2B </a:t>
          </a:r>
          <a:r>
            <a:rPr lang="en-US" sz="700" dirty="0"/>
            <a:t>(2016)</a:t>
          </a:r>
        </a:p>
      </dgm:t>
    </dgm:pt>
    <dgm:pt modelId="{90DA45F5-98CE-47CA-9A58-4A3864D22743}" type="parTrans" cxnId="{FE41998C-D243-432A-B5E2-C265CC0C783F}">
      <dgm:prSet/>
      <dgm:spPr/>
      <dgm:t>
        <a:bodyPr/>
        <a:lstStyle/>
        <a:p>
          <a:endParaRPr lang="en-US"/>
        </a:p>
      </dgm:t>
    </dgm:pt>
    <dgm:pt modelId="{23151FC4-2D8C-4339-B479-6D722676CA4E}" type="sibTrans" cxnId="{FE41998C-D243-432A-B5E2-C265CC0C783F}">
      <dgm:prSet/>
      <dgm:spPr/>
      <dgm:t>
        <a:bodyPr/>
        <a:lstStyle/>
        <a:p>
          <a:endParaRPr lang="en-US"/>
        </a:p>
      </dgm:t>
    </dgm:pt>
    <dgm:pt modelId="{A8017077-8E8D-4F72-828D-1B771898633F}">
      <dgm:prSet phldrT="[Text]" custT="1"/>
      <dgm:spPr/>
      <dgm:t>
        <a:bodyPr/>
        <a:lstStyle/>
        <a:p>
          <a:r>
            <a:rPr lang="en-US" sz="900" dirty="0"/>
            <a:t>Strand shares Draft 2B report with staff</a:t>
          </a:r>
        </a:p>
        <a:p>
          <a:r>
            <a:rPr lang="en-US" sz="700" dirty="0"/>
            <a:t>(2017)</a:t>
          </a:r>
        </a:p>
      </dgm:t>
    </dgm:pt>
    <dgm:pt modelId="{51049CF9-D064-45A4-8F83-3D61A27CBCFA}" type="parTrans" cxnId="{1FAD483D-56C3-4A2B-B7F4-304DA7014502}">
      <dgm:prSet/>
      <dgm:spPr/>
      <dgm:t>
        <a:bodyPr/>
        <a:lstStyle/>
        <a:p>
          <a:endParaRPr lang="en-US"/>
        </a:p>
      </dgm:t>
    </dgm:pt>
    <dgm:pt modelId="{B6B4F1C9-C150-4465-BF01-A44C67730DE7}" type="sibTrans" cxnId="{1FAD483D-56C3-4A2B-B7F4-304DA7014502}">
      <dgm:prSet/>
      <dgm:spPr/>
      <dgm:t>
        <a:bodyPr/>
        <a:lstStyle/>
        <a:p>
          <a:endParaRPr lang="en-US"/>
        </a:p>
      </dgm:t>
    </dgm:pt>
    <dgm:pt modelId="{FA6A8572-C922-4A0A-9A72-D2BD4B1079B5}">
      <dgm:prSet phldrT="[Text]" custT="1"/>
      <dgm:spPr/>
      <dgm:t>
        <a:bodyPr/>
        <a:lstStyle/>
        <a:p>
          <a:r>
            <a:rPr lang="en-US" sz="900" dirty="0"/>
            <a:t>Completed Preliminary Study for Phase 2b</a:t>
          </a:r>
        </a:p>
        <a:p>
          <a:r>
            <a:rPr lang="en-US" sz="700" dirty="0"/>
            <a:t>(2019)</a:t>
          </a:r>
        </a:p>
      </dgm:t>
    </dgm:pt>
    <dgm:pt modelId="{406B7A92-1A8E-4B00-A15D-E0A95DC7D4DA}" type="parTrans" cxnId="{B08ED1A8-7D5F-405B-AD51-7E3F4FE25CD7}">
      <dgm:prSet/>
      <dgm:spPr/>
      <dgm:t>
        <a:bodyPr/>
        <a:lstStyle/>
        <a:p>
          <a:endParaRPr lang="en-US"/>
        </a:p>
      </dgm:t>
    </dgm:pt>
    <dgm:pt modelId="{ABC60B0C-D11D-4CBF-A503-6B18159715BE}" type="sibTrans" cxnId="{B08ED1A8-7D5F-405B-AD51-7E3F4FE25CD7}">
      <dgm:prSet/>
      <dgm:spPr/>
      <dgm:t>
        <a:bodyPr/>
        <a:lstStyle/>
        <a:p>
          <a:endParaRPr lang="en-US"/>
        </a:p>
      </dgm:t>
    </dgm:pt>
    <dgm:pt modelId="{629C190F-2DED-4842-825C-98EF99D3B689}" type="pres">
      <dgm:prSet presAssocID="{9CEA31FB-C9C1-4A08-B33F-3F1E8886E21B}" presName="Name0" presStyleCnt="0">
        <dgm:presLayoutVars>
          <dgm:dir/>
          <dgm:resizeHandles val="exact"/>
        </dgm:presLayoutVars>
      </dgm:prSet>
      <dgm:spPr/>
    </dgm:pt>
    <dgm:pt modelId="{A8DBEE71-BAD1-40F5-8A8A-7DFEE39E433C}" type="pres">
      <dgm:prSet presAssocID="{9CEA31FB-C9C1-4A08-B33F-3F1E8886E21B}" presName="arrow" presStyleLbl="bgShp" presStyleIdx="0" presStyleCnt="1"/>
      <dgm:spPr/>
    </dgm:pt>
    <dgm:pt modelId="{F68FF6C1-CDFD-46DF-AE70-2A5CAA8AC2AA}" type="pres">
      <dgm:prSet presAssocID="{9CEA31FB-C9C1-4A08-B33F-3F1E8886E21B}" presName="points" presStyleCnt="0"/>
      <dgm:spPr/>
    </dgm:pt>
    <dgm:pt modelId="{F1FA2EBE-0CA3-4ED8-807D-03004AF63F5C}" type="pres">
      <dgm:prSet presAssocID="{F8FBD85C-1AFC-4B92-9885-C29BA7498298}" presName="compositeA" presStyleCnt="0"/>
      <dgm:spPr/>
    </dgm:pt>
    <dgm:pt modelId="{A2EF729E-A252-4912-A0A3-FB4E4D553E0B}" type="pres">
      <dgm:prSet presAssocID="{F8FBD85C-1AFC-4B92-9885-C29BA7498298}" presName="textA" presStyleLbl="revTx" presStyleIdx="0" presStyleCnt="8" custScaleX="131376">
        <dgm:presLayoutVars>
          <dgm:bulletEnabled val="1"/>
        </dgm:presLayoutVars>
      </dgm:prSet>
      <dgm:spPr/>
    </dgm:pt>
    <dgm:pt modelId="{CABE3080-B967-4FE8-B678-3B1A391D9CC2}" type="pres">
      <dgm:prSet presAssocID="{F8FBD85C-1AFC-4B92-9885-C29BA7498298}" presName="circleA" presStyleLbl="node1" presStyleIdx="0" presStyleCnt="8"/>
      <dgm:spPr/>
    </dgm:pt>
    <dgm:pt modelId="{2E9D320A-48F9-4FD7-94DC-1FA0A021BF56}" type="pres">
      <dgm:prSet presAssocID="{F8FBD85C-1AFC-4B92-9885-C29BA7498298}" presName="spaceA" presStyleCnt="0"/>
      <dgm:spPr/>
    </dgm:pt>
    <dgm:pt modelId="{F734865F-A2F0-4CF5-BDAA-4568A57272A0}" type="pres">
      <dgm:prSet presAssocID="{6DCBAE21-1820-4A4B-8848-25D3E6287BB3}" presName="space" presStyleCnt="0"/>
      <dgm:spPr/>
    </dgm:pt>
    <dgm:pt modelId="{5E2E7223-5F06-49C5-BA8B-6CF66E0E20E5}" type="pres">
      <dgm:prSet presAssocID="{CD5DFC47-EC1F-4E81-985E-7DBFD5ED733C}" presName="compositeB" presStyleCnt="0"/>
      <dgm:spPr/>
    </dgm:pt>
    <dgm:pt modelId="{947138F9-3F16-48F6-9479-0B328CFF11D9}" type="pres">
      <dgm:prSet presAssocID="{CD5DFC47-EC1F-4E81-985E-7DBFD5ED733C}" presName="textB" presStyleLbl="revTx" presStyleIdx="1" presStyleCnt="8">
        <dgm:presLayoutVars>
          <dgm:bulletEnabled val="1"/>
        </dgm:presLayoutVars>
      </dgm:prSet>
      <dgm:spPr/>
    </dgm:pt>
    <dgm:pt modelId="{FAAAC06E-A421-427F-BA3D-7E058161C521}" type="pres">
      <dgm:prSet presAssocID="{CD5DFC47-EC1F-4E81-985E-7DBFD5ED733C}" presName="circleB" presStyleLbl="node1" presStyleIdx="1" presStyleCnt="8"/>
      <dgm:spPr/>
    </dgm:pt>
    <dgm:pt modelId="{5AF6F22D-8081-4D61-B801-65EEBFE20B0B}" type="pres">
      <dgm:prSet presAssocID="{CD5DFC47-EC1F-4E81-985E-7DBFD5ED733C}" presName="spaceB" presStyleCnt="0"/>
      <dgm:spPr/>
    </dgm:pt>
    <dgm:pt modelId="{5026FE66-0190-4A75-B4EF-4F88F2E52BB0}" type="pres">
      <dgm:prSet presAssocID="{F949C924-5B1A-41B6-84EB-068F419638E8}" presName="space" presStyleCnt="0"/>
      <dgm:spPr/>
    </dgm:pt>
    <dgm:pt modelId="{E4773183-6B4B-4DD9-B939-D94433D118B4}" type="pres">
      <dgm:prSet presAssocID="{C29219C2-43EC-4AA5-BFA2-0D167AB2315F}" presName="compositeA" presStyleCnt="0"/>
      <dgm:spPr/>
    </dgm:pt>
    <dgm:pt modelId="{9FCC1D86-14C1-4B0A-B01B-FE50788EB5B2}" type="pres">
      <dgm:prSet presAssocID="{C29219C2-43EC-4AA5-BFA2-0D167AB2315F}" presName="textA" presStyleLbl="revTx" presStyleIdx="2" presStyleCnt="8">
        <dgm:presLayoutVars>
          <dgm:bulletEnabled val="1"/>
        </dgm:presLayoutVars>
      </dgm:prSet>
      <dgm:spPr/>
    </dgm:pt>
    <dgm:pt modelId="{F642B23F-D387-4757-91EE-A278E6E45FC9}" type="pres">
      <dgm:prSet presAssocID="{C29219C2-43EC-4AA5-BFA2-0D167AB2315F}" presName="circleA" presStyleLbl="node1" presStyleIdx="2" presStyleCnt="8"/>
      <dgm:spPr/>
    </dgm:pt>
    <dgm:pt modelId="{842CBC5B-B2CF-443D-9C7B-D409F89C97D2}" type="pres">
      <dgm:prSet presAssocID="{C29219C2-43EC-4AA5-BFA2-0D167AB2315F}" presName="spaceA" presStyleCnt="0"/>
      <dgm:spPr/>
    </dgm:pt>
    <dgm:pt modelId="{C6B678A1-DF53-4A53-8B97-911B274141A8}" type="pres">
      <dgm:prSet presAssocID="{EE7162B6-F66A-4F2F-BD47-FEF78B6F42C6}" presName="space" presStyleCnt="0"/>
      <dgm:spPr/>
    </dgm:pt>
    <dgm:pt modelId="{E8C4B76C-9DE9-49B1-8AA9-F7177AE5475B}" type="pres">
      <dgm:prSet presAssocID="{9DB51CC9-E118-449C-A510-A10299D3D6F4}" presName="compositeB" presStyleCnt="0"/>
      <dgm:spPr/>
    </dgm:pt>
    <dgm:pt modelId="{BB99BF22-FA11-4D30-A879-B4EC48E8D105}" type="pres">
      <dgm:prSet presAssocID="{9DB51CC9-E118-449C-A510-A10299D3D6F4}" presName="textB" presStyleLbl="revTx" presStyleIdx="3" presStyleCnt="8">
        <dgm:presLayoutVars>
          <dgm:bulletEnabled val="1"/>
        </dgm:presLayoutVars>
      </dgm:prSet>
      <dgm:spPr/>
    </dgm:pt>
    <dgm:pt modelId="{5D6E863D-E18A-4874-89F8-775BDBC8E3AE}" type="pres">
      <dgm:prSet presAssocID="{9DB51CC9-E118-449C-A510-A10299D3D6F4}" presName="circleB" presStyleLbl="node1" presStyleIdx="3" presStyleCnt="8"/>
      <dgm:spPr/>
    </dgm:pt>
    <dgm:pt modelId="{D97080BF-2ADA-489F-92FD-D48E18CF7B36}" type="pres">
      <dgm:prSet presAssocID="{9DB51CC9-E118-449C-A510-A10299D3D6F4}" presName="spaceB" presStyleCnt="0"/>
      <dgm:spPr/>
    </dgm:pt>
    <dgm:pt modelId="{0A895176-CAAC-4E28-B8DA-D3A2270A9BFC}" type="pres">
      <dgm:prSet presAssocID="{23151FC4-2D8C-4339-B479-6D722676CA4E}" presName="space" presStyleCnt="0"/>
      <dgm:spPr/>
    </dgm:pt>
    <dgm:pt modelId="{3D260FBE-2B5C-4F3C-A682-4273C5914A86}" type="pres">
      <dgm:prSet presAssocID="{A8017077-8E8D-4F72-828D-1B771898633F}" presName="compositeA" presStyleCnt="0"/>
      <dgm:spPr/>
    </dgm:pt>
    <dgm:pt modelId="{CD07874C-D7BD-4484-8DEB-07892C374844}" type="pres">
      <dgm:prSet presAssocID="{A8017077-8E8D-4F72-828D-1B771898633F}" presName="textA" presStyleLbl="revTx" presStyleIdx="4" presStyleCnt="8">
        <dgm:presLayoutVars>
          <dgm:bulletEnabled val="1"/>
        </dgm:presLayoutVars>
      </dgm:prSet>
      <dgm:spPr/>
    </dgm:pt>
    <dgm:pt modelId="{107520E3-5700-4AA5-BCA5-AE902652A84E}" type="pres">
      <dgm:prSet presAssocID="{A8017077-8E8D-4F72-828D-1B771898633F}" presName="circleA" presStyleLbl="node1" presStyleIdx="4" presStyleCnt="8"/>
      <dgm:spPr/>
    </dgm:pt>
    <dgm:pt modelId="{D4EE2DBD-CE15-4A46-8F65-6A208C2C91C6}" type="pres">
      <dgm:prSet presAssocID="{A8017077-8E8D-4F72-828D-1B771898633F}" presName="spaceA" presStyleCnt="0"/>
      <dgm:spPr/>
    </dgm:pt>
    <dgm:pt modelId="{9258520A-DEC0-472B-A9D9-0D7F9A061F52}" type="pres">
      <dgm:prSet presAssocID="{B6B4F1C9-C150-4465-BF01-A44C67730DE7}" presName="space" presStyleCnt="0"/>
      <dgm:spPr/>
    </dgm:pt>
    <dgm:pt modelId="{593087B9-8D53-4AFC-B230-DACAA7414462}" type="pres">
      <dgm:prSet presAssocID="{6C8CED04-117F-41D7-950F-A22447748709}" presName="compositeB" presStyleCnt="0"/>
      <dgm:spPr/>
    </dgm:pt>
    <dgm:pt modelId="{20DF1FC0-67AF-4C07-B499-B1A32B28B17F}" type="pres">
      <dgm:prSet presAssocID="{6C8CED04-117F-41D7-950F-A22447748709}" presName="textB" presStyleLbl="revTx" presStyleIdx="5" presStyleCnt="8">
        <dgm:presLayoutVars>
          <dgm:bulletEnabled val="1"/>
        </dgm:presLayoutVars>
      </dgm:prSet>
      <dgm:spPr/>
    </dgm:pt>
    <dgm:pt modelId="{D6B9DFF7-037B-488A-9DC2-2FA66BA6B226}" type="pres">
      <dgm:prSet presAssocID="{6C8CED04-117F-41D7-950F-A22447748709}" presName="circleB" presStyleLbl="node1" presStyleIdx="5" presStyleCnt="8"/>
      <dgm:spPr/>
    </dgm:pt>
    <dgm:pt modelId="{EBA5A8E3-56C2-4AAF-93D2-896B4B620598}" type="pres">
      <dgm:prSet presAssocID="{6C8CED04-117F-41D7-950F-A22447748709}" presName="spaceB" presStyleCnt="0"/>
      <dgm:spPr/>
    </dgm:pt>
    <dgm:pt modelId="{50DAC7E9-3AA2-4F38-AF5D-34D5CB8C7C4C}" type="pres">
      <dgm:prSet presAssocID="{F1C86005-BA0A-4B9F-9329-1B51A6B35AF1}" presName="space" presStyleCnt="0"/>
      <dgm:spPr/>
    </dgm:pt>
    <dgm:pt modelId="{F5F1011A-1480-4CCB-87F9-B38A09F8D0B5}" type="pres">
      <dgm:prSet presAssocID="{FA6A8572-C922-4A0A-9A72-D2BD4B1079B5}" presName="compositeA" presStyleCnt="0"/>
      <dgm:spPr/>
    </dgm:pt>
    <dgm:pt modelId="{D1104EBB-36EC-4843-AA5C-E1041395D898}" type="pres">
      <dgm:prSet presAssocID="{FA6A8572-C922-4A0A-9A72-D2BD4B1079B5}" presName="textA" presStyleLbl="revTx" presStyleIdx="6" presStyleCnt="8" custScaleX="127985">
        <dgm:presLayoutVars>
          <dgm:bulletEnabled val="1"/>
        </dgm:presLayoutVars>
      </dgm:prSet>
      <dgm:spPr/>
    </dgm:pt>
    <dgm:pt modelId="{D409F273-3C0C-4101-A447-D10723830E03}" type="pres">
      <dgm:prSet presAssocID="{FA6A8572-C922-4A0A-9A72-D2BD4B1079B5}" presName="circleA" presStyleLbl="node1" presStyleIdx="6" presStyleCnt="8"/>
      <dgm:spPr/>
    </dgm:pt>
    <dgm:pt modelId="{9D5C3939-C32D-4DBF-A3E5-E28468A6D7A3}" type="pres">
      <dgm:prSet presAssocID="{FA6A8572-C922-4A0A-9A72-D2BD4B1079B5}" presName="spaceA" presStyleCnt="0"/>
      <dgm:spPr/>
    </dgm:pt>
    <dgm:pt modelId="{24309CEB-2FD4-4E07-AA3C-229C14142EE8}" type="pres">
      <dgm:prSet presAssocID="{ABC60B0C-D11D-4CBF-A503-6B18159715BE}" presName="space" presStyleCnt="0"/>
      <dgm:spPr/>
    </dgm:pt>
    <dgm:pt modelId="{2F92EAEA-A54D-42B9-802F-018651C9B188}" type="pres">
      <dgm:prSet presAssocID="{FB93DE48-C470-42B7-820C-1CEDB3494CA0}" presName="compositeB" presStyleCnt="0"/>
      <dgm:spPr/>
    </dgm:pt>
    <dgm:pt modelId="{6A0AAA16-C642-4055-B6ED-7CF8C38ACF4A}" type="pres">
      <dgm:prSet presAssocID="{FB93DE48-C470-42B7-820C-1CEDB3494CA0}" presName="textB" presStyleLbl="revTx" presStyleIdx="7" presStyleCnt="8" custScaleX="125221">
        <dgm:presLayoutVars>
          <dgm:bulletEnabled val="1"/>
        </dgm:presLayoutVars>
      </dgm:prSet>
      <dgm:spPr/>
    </dgm:pt>
    <dgm:pt modelId="{04573828-787D-4188-8975-0D77CA1AEE44}" type="pres">
      <dgm:prSet presAssocID="{FB93DE48-C470-42B7-820C-1CEDB3494CA0}" presName="circleB" presStyleLbl="node1" presStyleIdx="7" presStyleCnt="8"/>
      <dgm:spPr/>
    </dgm:pt>
    <dgm:pt modelId="{14EC6543-54DA-4358-9153-69F6A3D92F8E}" type="pres">
      <dgm:prSet presAssocID="{FB93DE48-C470-42B7-820C-1CEDB3494CA0}" presName="spaceB" presStyleCnt="0"/>
      <dgm:spPr/>
    </dgm:pt>
  </dgm:ptLst>
  <dgm:cxnLst>
    <dgm:cxn modelId="{C79E4525-1A6D-4B29-B891-FC7F61F3100B}" type="presOf" srcId="{9DB51CC9-E118-449C-A510-A10299D3D6F4}" destId="{BB99BF22-FA11-4D30-A879-B4EC48E8D105}" srcOrd="0" destOrd="0" presId="urn:microsoft.com/office/officeart/2005/8/layout/hProcess11"/>
    <dgm:cxn modelId="{C2647726-1B3E-470F-8116-C075C98B98C3}" srcId="{9CEA31FB-C9C1-4A08-B33F-3F1E8886E21B}" destId="{FB93DE48-C470-42B7-820C-1CEDB3494CA0}" srcOrd="7" destOrd="0" parTransId="{0BA36444-8014-479E-BE2D-7A945C7E02F4}" sibTransId="{C9DB8B91-6C49-47C5-859F-7191773E9AE2}"/>
    <dgm:cxn modelId="{70038A28-E7C1-4213-B61C-9781A66DD401}" type="presOf" srcId="{C29219C2-43EC-4AA5-BFA2-0D167AB2315F}" destId="{9FCC1D86-14C1-4B0A-B01B-FE50788EB5B2}" srcOrd="0" destOrd="0" presId="urn:microsoft.com/office/officeart/2005/8/layout/hProcess11"/>
    <dgm:cxn modelId="{DAF51F2C-930E-4205-B5EA-1E87A0CB62DF}" srcId="{9CEA31FB-C9C1-4A08-B33F-3F1E8886E21B}" destId="{F8FBD85C-1AFC-4B92-9885-C29BA7498298}" srcOrd="0" destOrd="0" parTransId="{7C9A0E6F-08C1-4203-B4D5-511B21006490}" sibTransId="{6DCBAE21-1820-4A4B-8848-25D3E6287BB3}"/>
    <dgm:cxn modelId="{1AD6D038-48B4-441B-AACE-60ED1DF445E5}" type="presOf" srcId="{6C8CED04-117F-41D7-950F-A22447748709}" destId="{20DF1FC0-67AF-4C07-B499-B1A32B28B17F}" srcOrd="0" destOrd="0" presId="urn:microsoft.com/office/officeart/2005/8/layout/hProcess11"/>
    <dgm:cxn modelId="{1FAD483D-56C3-4A2B-B7F4-304DA7014502}" srcId="{9CEA31FB-C9C1-4A08-B33F-3F1E8886E21B}" destId="{A8017077-8E8D-4F72-828D-1B771898633F}" srcOrd="4" destOrd="0" parTransId="{51049CF9-D064-45A4-8F83-3D61A27CBCFA}" sibTransId="{B6B4F1C9-C150-4465-BF01-A44C67730DE7}"/>
    <dgm:cxn modelId="{10455869-C617-48B8-AB97-41B1B65470B2}" type="presOf" srcId="{9CEA31FB-C9C1-4A08-B33F-3F1E8886E21B}" destId="{629C190F-2DED-4842-825C-98EF99D3B689}" srcOrd="0" destOrd="0" presId="urn:microsoft.com/office/officeart/2005/8/layout/hProcess11"/>
    <dgm:cxn modelId="{1C64CA6C-BB81-4F6D-8337-50FA62EEB74B}" type="presOf" srcId="{CD5DFC47-EC1F-4E81-985E-7DBFD5ED733C}" destId="{947138F9-3F16-48F6-9479-0B328CFF11D9}" srcOrd="0" destOrd="0" presId="urn:microsoft.com/office/officeart/2005/8/layout/hProcess11"/>
    <dgm:cxn modelId="{61020C73-F048-4AFA-AF74-B980F265AA33}" type="presOf" srcId="{FB93DE48-C470-42B7-820C-1CEDB3494CA0}" destId="{6A0AAA16-C642-4055-B6ED-7CF8C38ACF4A}" srcOrd="0" destOrd="0" presId="urn:microsoft.com/office/officeart/2005/8/layout/hProcess11"/>
    <dgm:cxn modelId="{56F73378-C894-4E53-AA2A-7A801E31ED99}" srcId="{9CEA31FB-C9C1-4A08-B33F-3F1E8886E21B}" destId="{6C8CED04-117F-41D7-950F-A22447748709}" srcOrd="5" destOrd="0" parTransId="{AB44F184-0763-4335-9B48-F697AF86EA95}" sibTransId="{F1C86005-BA0A-4B9F-9329-1B51A6B35AF1}"/>
    <dgm:cxn modelId="{FE41998C-D243-432A-B5E2-C265CC0C783F}" srcId="{9CEA31FB-C9C1-4A08-B33F-3F1E8886E21B}" destId="{9DB51CC9-E118-449C-A510-A10299D3D6F4}" srcOrd="3" destOrd="0" parTransId="{90DA45F5-98CE-47CA-9A58-4A3864D22743}" sibTransId="{23151FC4-2D8C-4339-B479-6D722676CA4E}"/>
    <dgm:cxn modelId="{18F3C88C-F7A6-4363-8EC9-AC79674BF125}" type="presOf" srcId="{A8017077-8E8D-4F72-828D-1B771898633F}" destId="{CD07874C-D7BD-4484-8DEB-07892C374844}" srcOrd="0" destOrd="0" presId="urn:microsoft.com/office/officeart/2005/8/layout/hProcess11"/>
    <dgm:cxn modelId="{5958F38E-F7B1-4169-8473-187A862A9296}" srcId="{9CEA31FB-C9C1-4A08-B33F-3F1E8886E21B}" destId="{CD5DFC47-EC1F-4E81-985E-7DBFD5ED733C}" srcOrd="1" destOrd="0" parTransId="{96EB4B5D-BE34-4902-A1B9-AEF574D919BD}" sibTransId="{F949C924-5B1A-41B6-84EB-068F419638E8}"/>
    <dgm:cxn modelId="{557CE5A1-CB24-4A1F-8DFC-88353E4805A9}" type="presOf" srcId="{F8FBD85C-1AFC-4B92-9885-C29BA7498298}" destId="{A2EF729E-A252-4912-A0A3-FB4E4D553E0B}" srcOrd="0" destOrd="0" presId="urn:microsoft.com/office/officeart/2005/8/layout/hProcess11"/>
    <dgm:cxn modelId="{B08ED1A8-7D5F-405B-AD51-7E3F4FE25CD7}" srcId="{9CEA31FB-C9C1-4A08-B33F-3F1E8886E21B}" destId="{FA6A8572-C922-4A0A-9A72-D2BD4B1079B5}" srcOrd="6" destOrd="0" parTransId="{406B7A92-1A8E-4B00-A15D-E0A95DC7D4DA}" sibTransId="{ABC60B0C-D11D-4CBF-A503-6B18159715BE}"/>
    <dgm:cxn modelId="{5091A9AA-357D-4175-94D3-F4E282973EED}" srcId="{9CEA31FB-C9C1-4A08-B33F-3F1E8886E21B}" destId="{C29219C2-43EC-4AA5-BFA2-0D167AB2315F}" srcOrd="2" destOrd="0" parTransId="{98E9579D-A436-4464-8621-3CB47DFEB6E3}" sibTransId="{EE7162B6-F66A-4F2F-BD47-FEF78B6F42C6}"/>
    <dgm:cxn modelId="{BF89F3B5-779B-4D26-99F8-72997C0F1867}" type="presOf" srcId="{FA6A8572-C922-4A0A-9A72-D2BD4B1079B5}" destId="{D1104EBB-36EC-4843-AA5C-E1041395D898}" srcOrd="0" destOrd="0" presId="urn:microsoft.com/office/officeart/2005/8/layout/hProcess11"/>
    <dgm:cxn modelId="{4B3DD2D7-EBF5-416D-9BFA-C733F95E0BA9}" type="presParOf" srcId="{629C190F-2DED-4842-825C-98EF99D3B689}" destId="{A8DBEE71-BAD1-40F5-8A8A-7DFEE39E433C}" srcOrd="0" destOrd="0" presId="urn:microsoft.com/office/officeart/2005/8/layout/hProcess11"/>
    <dgm:cxn modelId="{4515E1D4-B3CC-479F-9DC5-967AA1E478B2}" type="presParOf" srcId="{629C190F-2DED-4842-825C-98EF99D3B689}" destId="{F68FF6C1-CDFD-46DF-AE70-2A5CAA8AC2AA}" srcOrd="1" destOrd="0" presId="urn:microsoft.com/office/officeart/2005/8/layout/hProcess11"/>
    <dgm:cxn modelId="{47E421F4-FE50-40BA-A88E-C401E4D1E0EE}" type="presParOf" srcId="{F68FF6C1-CDFD-46DF-AE70-2A5CAA8AC2AA}" destId="{F1FA2EBE-0CA3-4ED8-807D-03004AF63F5C}" srcOrd="0" destOrd="0" presId="urn:microsoft.com/office/officeart/2005/8/layout/hProcess11"/>
    <dgm:cxn modelId="{4623B8C6-20C5-4760-B155-C1DA02EAF65C}" type="presParOf" srcId="{F1FA2EBE-0CA3-4ED8-807D-03004AF63F5C}" destId="{A2EF729E-A252-4912-A0A3-FB4E4D553E0B}" srcOrd="0" destOrd="0" presId="urn:microsoft.com/office/officeart/2005/8/layout/hProcess11"/>
    <dgm:cxn modelId="{5BCCDC0D-6C4F-4C0F-8FFF-517127B54D3C}" type="presParOf" srcId="{F1FA2EBE-0CA3-4ED8-807D-03004AF63F5C}" destId="{CABE3080-B967-4FE8-B678-3B1A391D9CC2}" srcOrd="1" destOrd="0" presId="urn:microsoft.com/office/officeart/2005/8/layout/hProcess11"/>
    <dgm:cxn modelId="{00DEA40B-85FE-491D-8B2D-37880A7E575E}" type="presParOf" srcId="{F1FA2EBE-0CA3-4ED8-807D-03004AF63F5C}" destId="{2E9D320A-48F9-4FD7-94DC-1FA0A021BF56}" srcOrd="2" destOrd="0" presId="urn:microsoft.com/office/officeart/2005/8/layout/hProcess11"/>
    <dgm:cxn modelId="{47AECAAA-35FE-4299-AFC6-A33B19DDCE04}" type="presParOf" srcId="{F68FF6C1-CDFD-46DF-AE70-2A5CAA8AC2AA}" destId="{F734865F-A2F0-4CF5-BDAA-4568A57272A0}" srcOrd="1" destOrd="0" presId="urn:microsoft.com/office/officeart/2005/8/layout/hProcess11"/>
    <dgm:cxn modelId="{BBB085D3-AF05-4A52-9482-F9228729D20F}" type="presParOf" srcId="{F68FF6C1-CDFD-46DF-AE70-2A5CAA8AC2AA}" destId="{5E2E7223-5F06-49C5-BA8B-6CF66E0E20E5}" srcOrd="2" destOrd="0" presId="urn:microsoft.com/office/officeart/2005/8/layout/hProcess11"/>
    <dgm:cxn modelId="{00553B10-0A6F-4335-9056-79844D600144}" type="presParOf" srcId="{5E2E7223-5F06-49C5-BA8B-6CF66E0E20E5}" destId="{947138F9-3F16-48F6-9479-0B328CFF11D9}" srcOrd="0" destOrd="0" presId="urn:microsoft.com/office/officeart/2005/8/layout/hProcess11"/>
    <dgm:cxn modelId="{4202379F-9004-4CA5-98B5-0ACB98D2F724}" type="presParOf" srcId="{5E2E7223-5F06-49C5-BA8B-6CF66E0E20E5}" destId="{FAAAC06E-A421-427F-BA3D-7E058161C521}" srcOrd="1" destOrd="0" presId="urn:microsoft.com/office/officeart/2005/8/layout/hProcess11"/>
    <dgm:cxn modelId="{B2199FEA-440D-4C2E-B95E-74F80743394A}" type="presParOf" srcId="{5E2E7223-5F06-49C5-BA8B-6CF66E0E20E5}" destId="{5AF6F22D-8081-4D61-B801-65EEBFE20B0B}" srcOrd="2" destOrd="0" presId="urn:microsoft.com/office/officeart/2005/8/layout/hProcess11"/>
    <dgm:cxn modelId="{3B9CBC5A-6831-418B-BFF1-BD7DD01CCDF8}" type="presParOf" srcId="{F68FF6C1-CDFD-46DF-AE70-2A5CAA8AC2AA}" destId="{5026FE66-0190-4A75-B4EF-4F88F2E52BB0}" srcOrd="3" destOrd="0" presId="urn:microsoft.com/office/officeart/2005/8/layout/hProcess11"/>
    <dgm:cxn modelId="{68C57922-05C8-4F3C-AF0C-3368D3295D9A}" type="presParOf" srcId="{F68FF6C1-CDFD-46DF-AE70-2A5CAA8AC2AA}" destId="{E4773183-6B4B-4DD9-B939-D94433D118B4}" srcOrd="4" destOrd="0" presId="urn:microsoft.com/office/officeart/2005/8/layout/hProcess11"/>
    <dgm:cxn modelId="{59391AB0-5DB4-4FCD-B60E-40ADCEF5DE44}" type="presParOf" srcId="{E4773183-6B4B-4DD9-B939-D94433D118B4}" destId="{9FCC1D86-14C1-4B0A-B01B-FE50788EB5B2}" srcOrd="0" destOrd="0" presId="urn:microsoft.com/office/officeart/2005/8/layout/hProcess11"/>
    <dgm:cxn modelId="{2C0C4AFC-9C84-48A0-B08D-113EF2880E3B}" type="presParOf" srcId="{E4773183-6B4B-4DD9-B939-D94433D118B4}" destId="{F642B23F-D387-4757-91EE-A278E6E45FC9}" srcOrd="1" destOrd="0" presId="urn:microsoft.com/office/officeart/2005/8/layout/hProcess11"/>
    <dgm:cxn modelId="{EC0F4552-71F2-45FB-BEA6-96385A81FC2C}" type="presParOf" srcId="{E4773183-6B4B-4DD9-B939-D94433D118B4}" destId="{842CBC5B-B2CF-443D-9C7B-D409F89C97D2}" srcOrd="2" destOrd="0" presId="urn:microsoft.com/office/officeart/2005/8/layout/hProcess11"/>
    <dgm:cxn modelId="{6ECC612C-4848-4B75-92C3-3D8F22A49CAF}" type="presParOf" srcId="{F68FF6C1-CDFD-46DF-AE70-2A5CAA8AC2AA}" destId="{C6B678A1-DF53-4A53-8B97-911B274141A8}" srcOrd="5" destOrd="0" presId="urn:microsoft.com/office/officeart/2005/8/layout/hProcess11"/>
    <dgm:cxn modelId="{5A5F8C50-A64B-4DDE-8F0E-C3787310D5E0}" type="presParOf" srcId="{F68FF6C1-CDFD-46DF-AE70-2A5CAA8AC2AA}" destId="{E8C4B76C-9DE9-49B1-8AA9-F7177AE5475B}" srcOrd="6" destOrd="0" presId="urn:microsoft.com/office/officeart/2005/8/layout/hProcess11"/>
    <dgm:cxn modelId="{C520C519-C5DE-45CC-8676-3DF5D67BE623}" type="presParOf" srcId="{E8C4B76C-9DE9-49B1-8AA9-F7177AE5475B}" destId="{BB99BF22-FA11-4D30-A879-B4EC48E8D105}" srcOrd="0" destOrd="0" presId="urn:microsoft.com/office/officeart/2005/8/layout/hProcess11"/>
    <dgm:cxn modelId="{929F9772-8B2C-4FE7-A1F3-9A8DD421C4D9}" type="presParOf" srcId="{E8C4B76C-9DE9-49B1-8AA9-F7177AE5475B}" destId="{5D6E863D-E18A-4874-89F8-775BDBC8E3AE}" srcOrd="1" destOrd="0" presId="urn:microsoft.com/office/officeart/2005/8/layout/hProcess11"/>
    <dgm:cxn modelId="{90E837B9-CA34-4455-9D64-1F9DE0427A52}" type="presParOf" srcId="{E8C4B76C-9DE9-49B1-8AA9-F7177AE5475B}" destId="{D97080BF-2ADA-489F-92FD-D48E18CF7B36}" srcOrd="2" destOrd="0" presId="urn:microsoft.com/office/officeart/2005/8/layout/hProcess11"/>
    <dgm:cxn modelId="{1EF7D6A0-6973-4CEF-BE36-C66C87B5290D}" type="presParOf" srcId="{F68FF6C1-CDFD-46DF-AE70-2A5CAA8AC2AA}" destId="{0A895176-CAAC-4E28-B8DA-D3A2270A9BFC}" srcOrd="7" destOrd="0" presId="urn:microsoft.com/office/officeart/2005/8/layout/hProcess11"/>
    <dgm:cxn modelId="{41E348A1-AA3B-4E6A-AD51-E77C99FC2639}" type="presParOf" srcId="{F68FF6C1-CDFD-46DF-AE70-2A5CAA8AC2AA}" destId="{3D260FBE-2B5C-4F3C-A682-4273C5914A86}" srcOrd="8" destOrd="0" presId="urn:microsoft.com/office/officeart/2005/8/layout/hProcess11"/>
    <dgm:cxn modelId="{FA83D72C-792A-44ED-9F62-3DB0CF1ED73C}" type="presParOf" srcId="{3D260FBE-2B5C-4F3C-A682-4273C5914A86}" destId="{CD07874C-D7BD-4484-8DEB-07892C374844}" srcOrd="0" destOrd="0" presId="urn:microsoft.com/office/officeart/2005/8/layout/hProcess11"/>
    <dgm:cxn modelId="{DE064188-B550-47D7-B9EB-0E6CE4C8A3A3}" type="presParOf" srcId="{3D260FBE-2B5C-4F3C-A682-4273C5914A86}" destId="{107520E3-5700-4AA5-BCA5-AE902652A84E}" srcOrd="1" destOrd="0" presId="urn:microsoft.com/office/officeart/2005/8/layout/hProcess11"/>
    <dgm:cxn modelId="{EE5683C0-EFF9-490E-8E4C-1C4CBB9C0E94}" type="presParOf" srcId="{3D260FBE-2B5C-4F3C-A682-4273C5914A86}" destId="{D4EE2DBD-CE15-4A46-8F65-6A208C2C91C6}" srcOrd="2" destOrd="0" presId="urn:microsoft.com/office/officeart/2005/8/layout/hProcess11"/>
    <dgm:cxn modelId="{4303FF03-C687-4FE6-BEDE-73CDBD9B7DFD}" type="presParOf" srcId="{F68FF6C1-CDFD-46DF-AE70-2A5CAA8AC2AA}" destId="{9258520A-DEC0-472B-A9D9-0D7F9A061F52}" srcOrd="9" destOrd="0" presId="urn:microsoft.com/office/officeart/2005/8/layout/hProcess11"/>
    <dgm:cxn modelId="{EC1145AD-897A-47E5-A231-E719C14BC536}" type="presParOf" srcId="{F68FF6C1-CDFD-46DF-AE70-2A5CAA8AC2AA}" destId="{593087B9-8D53-4AFC-B230-DACAA7414462}" srcOrd="10" destOrd="0" presId="urn:microsoft.com/office/officeart/2005/8/layout/hProcess11"/>
    <dgm:cxn modelId="{01D632B5-4DCC-43A9-98D1-2768A2073CC3}" type="presParOf" srcId="{593087B9-8D53-4AFC-B230-DACAA7414462}" destId="{20DF1FC0-67AF-4C07-B499-B1A32B28B17F}" srcOrd="0" destOrd="0" presId="urn:microsoft.com/office/officeart/2005/8/layout/hProcess11"/>
    <dgm:cxn modelId="{A63A9CF9-7754-4824-9937-44F4BD8238D3}" type="presParOf" srcId="{593087B9-8D53-4AFC-B230-DACAA7414462}" destId="{D6B9DFF7-037B-488A-9DC2-2FA66BA6B226}" srcOrd="1" destOrd="0" presId="urn:microsoft.com/office/officeart/2005/8/layout/hProcess11"/>
    <dgm:cxn modelId="{7403C36E-DF8F-4602-B55B-C6940273C8E2}" type="presParOf" srcId="{593087B9-8D53-4AFC-B230-DACAA7414462}" destId="{EBA5A8E3-56C2-4AAF-93D2-896B4B620598}" srcOrd="2" destOrd="0" presId="urn:microsoft.com/office/officeart/2005/8/layout/hProcess11"/>
    <dgm:cxn modelId="{D99EADF0-BFE5-400B-828F-AD3B80AD7C15}" type="presParOf" srcId="{F68FF6C1-CDFD-46DF-AE70-2A5CAA8AC2AA}" destId="{50DAC7E9-3AA2-4F38-AF5D-34D5CB8C7C4C}" srcOrd="11" destOrd="0" presId="urn:microsoft.com/office/officeart/2005/8/layout/hProcess11"/>
    <dgm:cxn modelId="{7F2399C4-326D-4953-BCCA-B7B82AA48174}" type="presParOf" srcId="{F68FF6C1-CDFD-46DF-AE70-2A5CAA8AC2AA}" destId="{F5F1011A-1480-4CCB-87F9-B38A09F8D0B5}" srcOrd="12" destOrd="0" presId="urn:microsoft.com/office/officeart/2005/8/layout/hProcess11"/>
    <dgm:cxn modelId="{54F2E95E-D2AA-4D3B-A414-5B33370D7130}" type="presParOf" srcId="{F5F1011A-1480-4CCB-87F9-B38A09F8D0B5}" destId="{D1104EBB-36EC-4843-AA5C-E1041395D898}" srcOrd="0" destOrd="0" presId="urn:microsoft.com/office/officeart/2005/8/layout/hProcess11"/>
    <dgm:cxn modelId="{86430716-C82F-4DCE-A8E9-D0B7E4E618F0}" type="presParOf" srcId="{F5F1011A-1480-4CCB-87F9-B38A09F8D0B5}" destId="{D409F273-3C0C-4101-A447-D10723830E03}" srcOrd="1" destOrd="0" presId="urn:microsoft.com/office/officeart/2005/8/layout/hProcess11"/>
    <dgm:cxn modelId="{8667571F-FDE5-4B5B-BBD8-279737A9659D}" type="presParOf" srcId="{F5F1011A-1480-4CCB-87F9-B38A09F8D0B5}" destId="{9D5C3939-C32D-4DBF-A3E5-E28468A6D7A3}" srcOrd="2" destOrd="0" presId="urn:microsoft.com/office/officeart/2005/8/layout/hProcess11"/>
    <dgm:cxn modelId="{47AD3DC7-E6E3-4E97-901D-11FB350A6AEF}" type="presParOf" srcId="{F68FF6C1-CDFD-46DF-AE70-2A5CAA8AC2AA}" destId="{24309CEB-2FD4-4E07-AA3C-229C14142EE8}" srcOrd="13" destOrd="0" presId="urn:microsoft.com/office/officeart/2005/8/layout/hProcess11"/>
    <dgm:cxn modelId="{0815F0E4-8F8B-489A-8D27-9D38FCADB9C2}" type="presParOf" srcId="{F68FF6C1-CDFD-46DF-AE70-2A5CAA8AC2AA}" destId="{2F92EAEA-A54D-42B9-802F-018651C9B188}" srcOrd="14" destOrd="0" presId="urn:microsoft.com/office/officeart/2005/8/layout/hProcess11"/>
    <dgm:cxn modelId="{0D40798A-CF89-4A5E-ACB1-91740451DB3B}" type="presParOf" srcId="{2F92EAEA-A54D-42B9-802F-018651C9B188}" destId="{6A0AAA16-C642-4055-B6ED-7CF8C38ACF4A}" srcOrd="0" destOrd="0" presId="urn:microsoft.com/office/officeart/2005/8/layout/hProcess11"/>
    <dgm:cxn modelId="{8DCD3297-C429-4845-B8FF-AA39E2463F95}" type="presParOf" srcId="{2F92EAEA-A54D-42B9-802F-018651C9B188}" destId="{04573828-787D-4188-8975-0D77CA1AEE44}" srcOrd="1" destOrd="0" presId="urn:microsoft.com/office/officeart/2005/8/layout/hProcess11"/>
    <dgm:cxn modelId="{C543B4A5-62EB-45D0-BF05-3B47DCE72F1A}" type="presParOf" srcId="{2F92EAEA-A54D-42B9-802F-018651C9B188}" destId="{14EC6543-54DA-4358-9153-69F6A3D92F8E}"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DBEE71-BAD1-40F5-8A8A-7DFEE39E433C}">
      <dsp:nvSpPr>
        <dsp:cNvPr id="0" name=""/>
        <dsp:cNvSpPr/>
      </dsp:nvSpPr>
      <dsp:spPr>
        <a:xfrm>
          <a:off x="0" y="795704"/>
          <a:ext cx="5798344" cy="1060939"/>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EF729E-A252-4912-A0A3-FB4E4D553E0B}">
      <dsp:nvSpPr>
        <dsp:cNvPr id="0" name=""/>
        <dsp:cNvSpPr/>
      </dsp:nvSpPr>
      <dsp:spPr>
        <a:xfrm>
          <a:off x="2458" y="0"/>
          <a:ext cx="744839" cy="1060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marL="0" lvl="0" indent="0" algn="ctr" defTabSz="400050">
            <a:lnSpc>
              <a:spcPct val="90000"/>
            </a:lnSpc>
            <a:spcBef>
              <a:spcPct val="0"/>
            </a:spcBef>
            <a:spcAft>
              <a:spcPct val="35000"/>
            </a:spcAft>
            <a:buNone/>
          </a:pPr>
          <a:r>
            <a:rPr lang="en-US" sz="900" kern="1200" dirty="0"/>
            <a:t>IEPA Mandate to decommission STP1 and upgrade STP2</a:t>
          </a:r>
        </a:p>
        <a:p>
          <a:pPr marL="0" lvl="0" indent="0" algn="ctr" defTabSz="400050">
            <a:lnSpc>
              <a:spcPct val="90000"/>
            </a:lnSpc>
            <a:spcBef>
              <a:spcPct val="0"/>
            </a:spcBef>
            <a:spcAft>
              <a:spcPct val="35000"/>
            </a:spcAft>
            <a:buNone/>
          </a:pPr>
          <a:r>
            <a:rPr lang="en-US" sz="700" kern="1200" dirty="0"/>
            <a:t>(2013)</a:t>
          </a:r>
        </a:p>
      </dsp:txBody>
      <dsp:txXfrm>
        <a:off x="2458" y="0"/>
        <a:ext cx="744839" cy="1060939"/>
      </dsp:txXfrm>
    </dsp:sp>
    <dsp:sp modelId="{CABE3080-B967-4FE8-B678-3B1A391D9CC2}">
      <dsp:nvSpPr>
        <dsp:cNvPr id="0" name=""/>
        <dsp:cNvSpPr/>
      </dsp:nvSpPr>
      <dsp:spPr>
        <a:xfrm>
          <a:off x="242261" y="1193556"/>
          <a:ext cx="265234" cy="26523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7138F9-3F16-48F6-9479-0B328CFF11D9}">
      <dsp:nvSpPr>
        <dsp:cNvPr id="0" name=""/>
        <dsp:cNvSpPr/>
      </dsp:nvSpPr>
      <dsp:spPr>
        <a:xfrm>
          <a:off x="775645" y="1591408"/>
          <a:ext cx="566952" cy="1060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t" anchorCtr="0">
          <a:noAutofit/>
        </a:bodyPr>
        <a:lstStyle/>
        <a:p>
          <a:pPr marL="0" lvl="0" indent="0" algn="ctr" defTabSz="400050">
            <a:lnSpc>
              <a:spcPct val="90000"/>
            </a:lnSpc>
            <a:spcBef>
              <a:spcPct val="0"/>
            </a:spcBef>
            <a:spcAft>
              <a:spcPct val="35000"/>
            </a:spcAft>
            <a:buNone/>
          </a:pPr>
          <a:r>
            <a:rPr lang="en-US" sz="900" kern="1200" dirty="0"/>
            <a:t>Phase 2A out for bid </a:t>
          </a:r>
        </a:p>
        <a:p>
          <a:pPr marL="0" lvl="0" indent="0" algn="ctr" defTabSz="400050">
            <a:lnSpc>
              <a:spcPct val="90000"/>
            </a:lnSpc>
            <a:spcBef>
              <a:spcPct val="0"/>
            </a:spcBef>
            <a:spcAft>
              <a:spcPct val="35000"/>
            </a:spcAft>
            <a:buNone/>
          </a:pPr>
          <a:r>
            <a:rPr lang="en-US" sz="700" kern="1200" dirty="0"/>
            <a:t>09/2013</a:t>
          </a:r>
        </a:p>
      </dsp:txBody>
      <dsp:txXfrm>
        <a:off x="775645" y="1591408"/>
        <a:ext cx="566952" cy="1060939"/>
      </dsp:txXfrm>
    </dsp:sp>
    <dsp:sp modelId="{FAAAC06E-A421-427F-BA3D-7E058161C521}">
      <dsp:nvSpPr>
        <dsp:cNvPr id="0" name=""/>
        <dsp:cNvSpPr/>
      </dsp:nvSpPr>
      <dsp:spPr>
        <a:xfrm>
          <a:off x="926504" y="1193556"/>
          <a:ext cx="265234" cy="26523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CC1D86-14C1-4B0A-B01B-FE50788EB5B2}">
      <dsp:nvSpPr>
        <dsp:cNvPr id="0" name=""/>
        <dsp:cNvSpPr/>
      </dsp:nvSpPr>
      <dsp:spPr>
        <a:xfrm>
          <a:off x="1370945" y="0"/>
          <a:ext cx="566952" cy="1060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marL="0" lvl="0" indent="0" algn="ctr" defTabSz="400050">
            <a:lnSpc>
              <a:spcPct val="90000"/>
            </a:lnSpc>
            <a:spcBef>
              <a:spcPct val="0"/>
            </a:spcBef>
            <a:spcAft>
              <a:spcPct val="35000"/>
            </a:spcAft>
            <a:buNone/>
          </a:pPr>
          <a:r>
            <a:rPr lang="en-US" sz="900" kern="1200" dirty="0"/>
            <a:t>Washington Tornado </a:t>
          </a:r>
        </a:p>
        <a:p>
          <a:pPr marL="0" lvl="0" indent="0" algn="ctr" defTabSz="400050">
            <a:lnSpc>
              <a:spcPct val="90000"/>
            </a:lnSpc>
            <a:spcBef>
              <a:spcPct val="0"/>
            </a:spcBef>
            <a:spcAft>
              <a:spcPct val="35000"/>
            </a:spcAft>
            <a:buNone/>
          </a:pPr>
          <a:r>
            <a:rPr lang="en-US" sz="700" kern="1200" dirty="0"/>
            <a:t>(11/2013)</a:t>
          </a:r>
        </a:p>
      </dsp:txBody>
      <dsp:txXfrm>
        <a:off x="1370945" y="0"/>
        <a:ext cx="566952" cy="1060939"/>
      </dsp:txXfrm>
    </dsp:sp>
    <dsp:sp modelId="{F642B23F-D387-4757-91EE-A278E6E45FC9}">
      <dsp:nvSpPr>
        <dsp:cNvPr id="0" name=""/>
        <dsp:cNvSpPr/>
      </dsp:nvSpPr>
      <dsp:spPr>
        <a:xfrm>
          <a:off x="1521804" y="1193556"/>
          <a:ext cx="265234" cy="26523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99BF22-FA11-4D30-A879-B4EC48E8D105}">
      <dsp:nvSpPr>
        <dsp:cNvPr id="0" name=""/>
        <dsp:cNvSpPr/>
      </dsp:nvSpPr>
      <dsp:spPr>
        <a:xfrm>
          <a:off x="1966245" y="1591408"/>
          <a:ext cx="566952" cy="1060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t" anchorCtr="0">
          <a:noAutofit/>
        </a:bodyPr>
        <a:lstStyle/>
        <a:p>
          <a:pPr marL="0" lvl="0" indent="0" algn="ctr" defTabSz="400050">
            <a:lnSpc>
              <a:spcPct val="90000"/>
            </a:lnSpc>
            <a:spcBef>
              <a:spcPct val="0"/>
            </a:spcBef>
            <a:spcAft>
              <a:spcPct val="35000"/>
            </a:spcAft>
            <a:buNone/>
          </a:pPr>
          <a:r>
            <a:rPr lang="en-US" sz="900" kern="1200" dirty="0"/>
            <a:t>Strand begins preliminary study for Phase 2B </a:t>
          </a:r>
          <a:r>
            <a:rPr lang="en-US" sz="700" kern="1200" dirty="0"/>
            <a:t>(2016)</a:t>
          </a:r>
        </a:p>
      </dsp:txBody>
      <dsp:txXfrm>
        <a:off x="1966245" y="1591408"/>
        <a:ext cx="566952" cy="1060939"/>
      </dsp:txXfrm>
    </dsp:sp>
    <dsp:sp modelId="{5D6E863D-E18A-4874-89F8-775BDBC8E3AE}">
      <dsp:nvSpPr>
        <dsp:cNvPr id="0" name=""/>
        <dsp:cNvSpPr/>
      </dsp:nvSpPr>
      <dsp:spPr>
        <a:xfrm>
          <a:off x="2117104" y="1193556"/>
          <a:ext cx="265234" cy="26523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07874C-D7BD-4484-8DEB-07892C374844}">
      <dsp:nvSpPr>
        <dsp:cNvPr id="0" name=""/>
        <dsp:cNvSpPr/>
      </dsp:nvSpPr>
      <dsp:spPr>
        <a:xfrm>
          <a:off x="2561545" y="0"/>
          <a:ext cx="566952" cy="1060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marL="0" lvl="0" indent="0" algn="ctr" defTabSz="400050">
            <a:lnSpc>
              <a:spcPct val="90000"/>
            </a:lnSpc>
            <a:spcBef>
              <a:spcPct val="0"/>
            </a:spcBef>
            <a:spcAft>
              <a:spcPct val="35000"/>
            </a:spcAft>
            <a:buNone/>
          </a:pPr>
          <a:r>
            <a:rPr lang="en-US" sz="900" kern="1200" dirty="0"/>
            <a:t>Strand shares Draft 2B report with staff</a:t>
          </a:r>
        </a:p>
        <a:p>
          <a:pPr marL="0" lvl="0" indent="0" algn="ctr" defTabSz="400050">
            <a:lnSpc>
              <a:spcPct val="90000"/>
            </a:lnSpc>
            <a:spcBef>
              <a:spcPct val="0"/>
            </a:spcBef>
            <a:spcAft>
              <a:spcPct val="35000"/>
            </a:spcAft>
            <a:buNone/>
          </a:pPr>
          <a:r>
            <a:rPr lang="en-US" sz="700" kern="1200" dirty="0"/>
            <a:t>(2017)</a:t>
          </a:r>
        </a:p>
      </dsp:txBody>
      <dsp:txXfrm>
        <a:off x="2561545" y="0"/>
        <a:ext cx="566952" cy="1060939"/>
      </dsp:txXfrm>
    </dsp:sp>
    <dsp:sp modelId="{107520E3-5700-4AA5-BCA5-AE902652A84E}">
      <dsp:nvSpPr>
        <dsp:cNvPr id="0" name=""/>
        <dsp:cNvSpPr/>
      </dsp:nvSpPr>
      <dsp:spPr>
        <a:xfrm>
          <a:off x="2712404" y="1193556"/>
          <a:ext cx="265234" cy="26523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DF1FC0-67AF-4C07-B499-B1A32B28B17F}">
      <dsp:nvSpPr>
        <dsp:cNvPr id="0" name=""/>
        <dsp:cNvSpPr/>
      </dsp:nvSpPr>
      <dsp:spPr>
        <a:xfrm>
          <a:off x="3156845" y="1591408"/>
          <a:ext cx="566952" cy="1060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t" anchorCtr="0">
          <a:noAutofit/>
        </a:bodyPr>
        <a:lstStyle/>
        <a:p>
          <a:pPr marL="0" lvl="0" indent="0" algn="ctr" defTabSz="400050">
            <a:lnSpc>
              <a:spcPct val="90000"/>
            </a:lnSpc>
            <a:spcBef>
              <a:spcPct val="0"/>
            </a:spcBef>
            <a:spcAft>
              <a:spcPct val="35000"/>
            </a:spcAft>
            <a:buNone/>
          </a:pPr>
          <a:r>
            <a:rPr lang="en-US" sz="900" kern="1200" dirty="0"/>
            <a:t>Phase 2A completed</a:t>
          </a:r>
        </a:p>
        <a:p>
          <a:pPr marL="0" lvl="0" indent="0" algn="ctr" defTabSz="400050">
            <a:lnSpc>
              <a:spcPct val="90000"/>
            </a:lnSpc>
            <a:spcBef>
              <a:spcPct val="0"/>
            </a:spcBef>
            <a:spcAft>
              <a:spcPct val="35000"/>
            </a:spcAft>
            <a:buNone/>
          </a:pPr>
          <a:r>
            <a:rPr lang="en-US" sz="700" kern="1200" dirty="0"/>
            <a:t>(2018)</a:t>
          </a:r>
        </a:p>
      </dsp:txBody>
      <dsp:txXfrm>
        <a:off x="3156845" y="1591408"/>
        <a:ext cx="566952" cy="1060939"/>
      </dsp:txXfrm>
    </dsp:sp>
    <dsp:sp modelId="{D6B9DFF7-037B-488A-9DC2-2FA66BA6B226}">
      <dsp:nvSpPr>
        <dsp:cNvPr id="0" name=""/>
        <dsp:cNvSpPr/>
      </dsp:nvSpPr>
      <dsp:spPr>
        <a:xfrm>
          <a:off x="3307704" y="1193556"/>
          <a:ext cx="265234" cy="26523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104EBB-36EC-4843-AA5C-E1041395D898}">
      <dsp:nvSpPr>
        <dsp:cNvPr id="0" name=""/>
        <dsp:cNvSpPr/>
      </dsp:nvSpPr>
      <dsp:spPr>
        <a:xfrm>
          <a:off x="3752145" y="0"/>
          <a:ext cx="725613" cy="1060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marL="0" lvl="0" indent="0" algn="ctr" defTabSz="400050">
            <a:lnSpc>
              <a:spcPct val="90000"/>
            </a:lnSpc>
            <a:spcBef>
              <a:spcPct val="0"/>
            </a:spcBef>
            <a:spcAft>
              <a:spcPct val="35000"/>
            </a:spcAft>
            <a:buNone/>
          </a:pPr>
          <a:r>
            <a:rPr lang="en-US" sz="900" kern="1200" dirty="0"/>
            <a:t>Completed Preliminary Study for Phase 2b</a:t>
          </a:r>
        </a:p>
        <a:p>
          <a:pPr marL="0" lvl="0" indent="0" algn="ctr" defTabSz="400050">
            <a:lnSpc>
              <a:spcPct val="90000"/>
            </a:lnSpc>
            <a:spcBef>
              <a:spcPct val="0"/>
            </a:spcBef>
            <a:spcAft>
              <a:spcPct val="35000"/>
            </a:spcAft>
            <a:buNone/>
          </a:pPr>
          <a:r>
            <a:rPr lang="en-US" sz="700" kern="1200" dirty="0"/>
            <a:t>(2019)</a:t>
          </a:r>
        </a:p>
      </dsp:txBody>
      <dsp:txXfrm>
        <a:off x="3752145" y="0"/>
        <a:ext cx="725613" cy="1060939"/>
      </dsp:txXfrm>
    </dsp:sp>
    <dsp:sp modelId="{D409F273-3C0C-4101-A447-D10723830E03}">
      <dsp:nvSpPr>
        <dsp:cNvPr id="0" name=""/>
        <dsp:cNvSpPr/>
      </dsp:nvSpPr>
      <dsp:spPr>
        <a:xfrm>
          <a:off x="3982335" y="1193556"/>
          <a:ext cx="265234" cy="26523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0AAA16-C642-4055-B6ED-7CF8C38ACF4A}">
      <dsp:nvSpPr>
        <dsp:cNvPr id="0" name=""/>
        <dsp:cNvSpPr/>
      </dsp:nvSpPr>
      <dsp:spPr>
        <a:xfrm>
          <a:off x="4506107" y="1591408"/>
          <a:ext cx="709943" cy="1060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t" anchorCtr="0">
          <a:noAutofit/>
        </a:bodyPr>
        <a:lstStyle/>
        <a:p>
          <a:pPr marL="0" lvl="0" indent="0" algn="ctr" defTabSz="400050">
            <a:lnSpc>
              <a:spcPct val="90000"/>
            </a:lnSpc>
            <a:spcBef>
              <a:spcPct val="0"/>
            </a:spcBef>
            <a:spcAft>
              <a:spcPct val="35000"/>
            </a:spcAft>
            <a:buNone/>
          </a:pPr>
          <a:r>
            <a:rPr lang="en-US" sz="900" kern="1200" dirty="0"/>
            <a:t>STP 1 Decommissioned</a:t>
          </a:r>
        </a:p>
        <a:p>
          <a:pPr marL="0" lvl="0" indent="0" algn="ctr" defTabSz="400050">
            <a:lnSpc>
              <a:spcPct val="90000"/>
            </a:lnSpc>
            <a:spcBef>
              <a:spcPct val="0"/>
            </a:spcBef>
            <a:spcAft>
              <a:spcPct val="35000"/>
            </a:spcAft>
            <a:buNone/>
          </a:pPr>
          <a:r>
            <a:rPr lang="en-US" sz="700" kern="1200" dirty="0"/>
            <a:t>(2020)</a:t>
          </a:r>
        </a:p>
      </dsp:txBody>
      <dsp:txXfrm>
        <a:off x="4506107" y="1591408"/>
        <a:ext cx="709943" cy="1060939"/>
      </dsp:txXfrm>
    </dsp:sp>
    <dsp:sp modelId="{04573828-787D-4188-8975-0D77CA1AEE44}">
      <dsp:nvSpPr>
        <dsp:cNvPr id="0" name=""/>
        <dsp:cNvSpPr/>
      </dsp:nvSpPr>
      <dsp:spPr>
        <a:xfrm>
          <a:off x="4728461" y="1193556"/>
          <a:ext cx="265234" cy="26523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627" cy="464980"/>
          </a:xfrm>
          <a:prstGeom prst="rect">
            <a:avLst/>
          </a:prstGeom>
        </p:spPr>
        <p:txBody>
          <a:bodyPr vert="horz" lIns="92117" tIns="46058" rIns="92117" bIns="46058" rtlCol="0"/>
          <a:lstStyle>
            <a:lvl1pPr algn="l">
              <a:defRPr sz="1200"/>
            </a:lvl1pPr>
          </a:lstStyle>
          <a:p>
            <a:endParaRPr lang="en-US"/>
          </a:p>
        </p:txBody>
      </p:sp>
      <p:sp>
        <p:nvSpPr>
          <p:cNvPr id="3" name="Date Placeholder 2"/>
          <p:cNvSpPr>
            <a:spLocks noGrp="1"/>
          </p:cNvSpPr>
          <p:nvPr>
            <p:ph type="dt" sz="quarter" idx="1"/>
          </p:nvPr>
        </p:nvSpPr>
        <p:spPr>
          <a:xfrm>
            <a:off x="3971172" y="1"/>
            <a:ext cx="3037627" cy="464980"/>
          </a:xfrm>
          <a:prstGeom prst="rect">
            <a:avLst/>
          </a:prstGeom>
        </p:spPr>
        <p:txBody>
          <a:bodyPr vert="horz" lIns="92117" tIns="46058" rIns="92117" bIns="46058" rtlCol="0"/>
          <a:lstStyle>
            <a:lvl1pPr algn="r">
              <a:defRPr sz="1200"/>
            </a:lvl1pPr>
          </a:lstStyle>
          <a:p>
            <a:fld id="{36D914A1-102D-4D1C-8D30-F8BCB69D9FDD}" type="datetimeFigureOut">
              <a:rPr lang="en-US" smtClean="0"/>
              <a:t>4/25/2023</a:t>
            </a:fld>
            <a:endParaRPr lang="en-US"/>
          </a:p>
        </p:txBody>
      </p:sp>
      <p:sp>
        <p:nvSpPr>
          <p:cNvPr id="4" name="Footer Placeholder 3"/>
          <p:cNvSpPr>
            <a:spLocks noGrp="1"/>
          </p:cNvSpPr>
          <p:nvPr>
            <p:ph type="ftr" sz="quarter" idx="2"/>
          </p:nvPr>
        </p:nvSpPr>
        <p:spPr>
          <a:xfrm>
            <a:off x="0" y="8829823"/>
            <a:ext cx="3037627" cy="464980"/>
          </a:xfrm>
          <a:prstGeom prst="rect">
            <a:avLst/>
          </a:prstGeom>
        </p:spPr>
        <p:txBody>
          <a:bodyPr vert="horz" lIns="92117" tIns="46058" rIns="92117" bIns="46058" rtlCol="0" anchor="b"/>
          <a:lstStyle>
            <a:lvl1pPr algn="l">
              <a:defRPr sz="1200"/>
            </a:lvl1pPr>
          </a:lstStyle>
          <a:p>
            <a:endParaRPr lang="en-US"/>
          </a:p>
        </p:txBody>
      </p:sp>
      <p:sp>
        <p:nvSpPr>
          <p:cNvPr id="5" name="Slide Number Placeholder 4"/>
          <p:cNvSpPr>
            <a:spLocks noGrp="1"/>
          </p:cNvSpPr>
          <p:nvPr>
            <p:ph type="sldNum" sz="quarter" idx="3"/>
          </p:nvPr>
        </p:nvSpPr>
        <p:spPr>
          <a:xfrm>
            <a:off x="3971172" y="8829823"/>
            <a:ext cx="3037627" cy="464980"/>
          </a:xfrm>
          <a:prstGeom prst="rect">
            <a:avLst/>
          </a:prstGeom>
        </p:spPr>
        <p:txBody>
          <a:bodyPr vert="horz" lIns="92117" tIns="46058" rIns="92117" bIns="46058" rtlCol="0" anchor="b"/>
          <a:lstStyle>
            <a:lvl1pPr algn="r">
              <a:defRPr sz="1200"/>
            </a:lvl1pPr>
          </a:lstStyle>
          <a:p>
            <a:fld id="{A246A77C-2337-408A-8DF2-64C0164E06B3}" type="slidenum">
              <a:rPr lang="en-US" smtClean="0"/>
              <a:t>‹#›</a:t>
            </a:fld>
            <a:endParaRPr lang="en-US"/>
          </a:p>
        </p:txBody>
      </p:sp>
    </p:spTree>
    <p:extLst>
      <p:ext uri="{BB962C8B-B14F-4D97-AF65-F5344CB8AC3E}">
        <p14:creationId xmlns:p14="http://schemas.microsoft.com/office/powerpoint/2010/main" val="9882321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C1B536BF-EFB0-411C-871C-83773F7869D8}" type="datetimeFigureOut">
              <a:rPr lang="en-US" smtClean="0"/>
              <a:t>4/25/2023</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E2D14679-FAA7-48F7-AC2B-AC53D818EFD8}" type="slidenum">
              <a:rPr lang="en-US" smtClean="0"/>
              <a:t>‹#›</a:t>
            </a:fld>
            <a:endParaRPr lang="en-US"/>
          </a:p>
        </p:txBody>
      </p:sp>
    </p:spTree>
    <p:extLst>
      <p:ext uri="{BB962C8B-B14F-4D97-AF65-F5344CB8AC3E}">
        <p14:creationId xmlns:p14="http://schemas.microsoft.com/office/powerpoint/2010/main" val="3634163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708025"/>
            <a:ext cx="4727575" cy="354488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ADF78D9-9757-4B19-A86A-19740044A54D}"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44766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F055B4ED-817B-4319-865B-37A8F31B5B67}" type="slidenum">
              <a:rPr lang="en-US"/>
              <a:pPr/>
              <a:t>73</a:t>
            </a:fld>
            <a:endParaRPr lang="en-US"/>
          </a:p>
        </p:txBody>
      </p:sp>
      <p:sp>
        <p:nvSpPr>
          <p:cNvPr id="17411" name="Rectangle 2"/>
          <p:cNvSpPr>
            <a:spLocks noGrp="1" noRot="1" noChangeAspect="1" noChangeArrowheads="1" noTextEdit="1"/>
          </p:cNvSpPr>
          <p:nvPr>
            <p:ph type="sldImg"/>
          </p:nvPr>
        </p:nvSpPr>
        <p:spPr>
          <a:xfrm>
            <a:off x="1079500" y="685800"/>
            <a:ext cx="2336800" cy="1752600"/>
          </a:xfrm>
          <a:ln/>
        </p:spPr>
      </p:sp>
      <p:sp>
        <p:nvSpPr>
          <p:cNvPr id="174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871C1962-177B-4467-A746-5CCC679AB4FB}" type="slidenum">
              <a:rPr lang="en-US"/>
              <a:pPr/>
              <a:t>74</a:t>
            </a:fld>
            <a:endParaRPr lang="en-US"/>
          </a:p>
        </p:txBody>
      </p:sp>
      <p:sp>
        <p:nvSpPr>
          <p:cNvPr id="18435" name="Rectangle 2"/>
          <p:cNvSpPr>
            <a:spLocks noGrp="1" noRot="1" noChangeAspect="1" noChangeArrowheads="1" noTextEdit="1"/>
          </p:cNvSpPr>
          <p:nvPr>
            <p:ph type="sldImg"/>
          </p:nvPr>
        </p:nvSpPr>
        <p:spPr>
          <a:xfrm>
            <a:off x="1079500" y="685800"/>
            <a:ext cx="2336800" cy="1752600"/>
          </a:xfrm>
          <a:ln/>
        </p:spPr>
      </p:sp>
      <p:sp>
        <p:nvSpPr>
          <p:cNvPr id="18436" name="Rectangle 3"/>
          <p:cNvSpPr>
            <a:spLocks noGrp="1" noChangeArrowheads="1"/>
          </p:cNvSpPr>
          <p:nvPr>
            <p:ph type="body" idx="1"/>
          </p:nvPr>
        </p:nvSpPr>
        <p:spPr>
          <a:noFill/>
          <a:ln/>
        </p:spPr>
        <p:txBody>
          <a:bodyPr/>
          <a:lstStyle/>
          <a:p>
            <a:pPr marL="228600" indent="-228600"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1AB87E33-AAC1-49EA-9115-00DF396B0E7A}" type="slidenum">
              <a:rPr lang="en-US"/>
              <a:pPr/>
              <a:t>75</a:t>
            </a:fld>
            <a:endParaRPr lang="en-US"/>
          </a:p>
        </p:txBody>
      </p:sp>
      <p:sp>
        <p:nvSpPr>
          <p:cNvPr id="19459" name="Rectangle 2"/>
          <p:cNvSpPr>
            <a:spLocks noGrp="1" noRot="1" noChangeAspect="1" noChangeArrowheads="1" noTextEdit="1"/>
          </p:cNvSpPr>
          <p:nvPr>
            <p:ph type="sldImg"/>
          </p:nvPr>
        </p:nvSpPr>
        <p:spPr>
          <a:xfrm>
            <a:off x="1079500" y="685800"/>
            <a:ext cx="2336800" cy="1752600"/>
          </a:xfrm>
          <a:ln/>
        </p:spPr>
      </p:sp>
      <p:sp>
        <p:nvSpPr>
          <p:cNvPr id="19460" name="Rectangle 3"/>
          <p:cNvSpPr>
            <a:spLocks noGrp="1" noChangeArrowheads="1"/>
          </p:cNvSpPr>
          <p:nvPr>
            <p:ph type="body" idx="1"/>
          </p:nvPr>
        </p:nvSpPr>
        <p:spPr>
          <a:noFill/>
          <a:ln/>
        </p:spPr>
        <p:txBody>
          <a:bodyPr/>
          <a:lstStyle/>
          <a:p>
            <a:pPr marL="228600" indent="-228600" eaLnBrk="1" hangingPunct="1"/>
            <a:endParaRPr lang="en-US" sz="10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1E44C8A2-CF6B-43B9-805B-A488763C7C39}" type="slidenum">
              <a:rPr lang="en-US"/>
              <a:pPr/>
              <a:t>76</a:t>
            </a:fld>
            <a:endParaRPr lang="en-US"/>
          </a:p>
        </p:txBody>
      </p:sp>
      <p:sp>
        <p:nvSpPr>
          <p:cNvPr id="20483" name="Rectangle 2"/>
          <p:cNvSpPr>
            <a:spLocks noGrp="1" noRot="1" noChangeAspect="1" noChangeArrowheads="1" noTextEdit="1"/>
          </p:cNvSpPr>
          <p:nvPr>
            <p:ph type="sldImg"/>
          </p:nvPr>
        </p:nvSpPr>
        <p:spPr>
          <a:xfrm>
            <a:off x="1079500" y="685800"/>
            <a:ext cx="2336800" cy="1752600"/>
          </a:xfrm>
          <a:ln/>
        </p:spPr>
      </p:sp>
      <p:sp>
        <p:nvSpPr>
          <p:cNvPr id="2048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D7DFEC71-3C08-4E91-A86A-9931B24A4A16}" type="slidenum">
              <a:rPr lang="en-US"/>
              <a:pPr/>
              <a:t>77</a:t>
            </a:fld>
            <a:endParaRPr lang="en-US"/>
          </a:p>
        </p:txBody>
      </p:sp>
      <p:sp>
        <p:nvSpPr>
          <p:cNvPr id="21507" name="Rectangle 2"/>
          <p:cNvSpPr>
            <a:spLocks noGrp="1" noRot="1" noChangeAspect="1" noChangeArrowheads="1" noTextEdit="1"/>
          </p:cNvSpPr>
          <p:nvPr>
            <p:ph type="sldImg"/>
          </p:nvPr>
        </p:nvSpPr>
        <p:spPr>
          <a:xfrm>
            <a:off x="1079500" y="685800"/>
            <a:ext cx="2336800" cy="1752600"/>
          </a:xfrm>
          <a:ln/>
        </p:spPr>
      </p:sp>
      <p:sp>
        <p:nvSpPr>
          <p:cNvPr id="21508" name="Rectangle 3"/>
          <p:cNvSpPr>
            <a:spLocks noGrp="1" noChangeArrowheads="1"/>
          </p:cNvSpPr>
          <p:nvPr>
            <p:ph type="body" idx="1"/>
          </p:nvPr>
        </p:nvSpPr>
        <p:spPr>
          <a:noFill/>
          <a:ln/>
        </p:spPr>
        <p:txBody>
          <a:bodyPr/>
          <a:lstStyle/>
          <a:p>
            <a:pPr marL="228600" indent="-228600"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414C13C1-882C-4BBC-A381-B5B5AF153C22}" type="slidenum">
              <a:rPr lang="en-US"/>
              <a:pPr/>
              <a:t>79</a:t>
            </a:fld>
            <a:endParaRPr lang="en-US"/>
          </a:p>
        </p:txBody>
      </p:sp>
      <p:sp>
        <p:nvSpPr>
          <p:cNvPr id="22531" name="Rectangle 2"/>
          <p:cNvSpPr>
            <a:spLocks noGrp="1" noRot="1" noChangeAspect="1" noChangeArrowheads="1" noTextEdit="1"/>
          </p:cNvSpPr>
          <p:nvPr>
            <p:ph type="sldImg"/>
          </p:nvPr>
        </p:nvSpPr>
        <p:spPr>
          <a:xfrm>
            <a:off x="1079500" y="685800"/>
            <a:ext cx="2336800" cy="1752600"/>
          </a:xfrm>
          <a:ln/>
        </p:spPr>
      </p:sp>
      <p:sp>
        <p:nvSpPr>
          <p:cNvPr id="225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1079500" y="685800"/>
            <a:ext cx="2336800" cy="1752600"/>
          </a:xfrm>
          <a:ln/>
        </p:spPr>
      </p:sp>
      <p:sp>
        <p:nvSpPr>
          <p:cNvPr id="23555" name="Notes Placeholder 2"/>
          <p:cNvSpPr>
            <a:spLocks noGrp="1"/>
          </p:cNvSpPr>
          <p:nvPr>
            <p:ph type="body" idx="1"/>
          </p:nvPr>
        </p:nvSpPr>
        <p:spPr>
          <a:noFill/>
          <a:ln/>
        </p:spPr>
        <p:txBody>
          <a:bodyPr/>
          <a:lstStyle/>
          <a:p>
            <a:pPr eaLnBrk="1" hangingPunct="1"/>
            <a:endParaRPr lang="en-US"/>
          </a:p>
        </p:txBody>
      </p:sp>
      <p:sp>
        <p:nvSpPr>
          <p:cNvPr id="23556" name="Slide Number Placeholder 3"/>
          <p:cNvSpPr>
            <a:spLocks noGrp="1"/>
          </p:cNvSpPr>
          <p:nvPr>
            <p:ph type="sldNum" sz="quarter" idx="5"/>
          </p:nvPr>
        </p:nvSpPr>
        <p:spPr>
          <a:noFill/>
        </p:spPr>
        <p:txBody>
          <a:bodyPr/>
          <a:lstStyle/>
          <a:p>
            <a:fld id="{19B561B3-B45E-4014-A7E3-A77AAFEC1E25}" type="slidenum">
              <a:rPr lang="en-US"/>
              <a:pPr/>
              <a:t>80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708025"/>
            <a:ext cx="4727575" cy="354488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ADF78D9-9757-4B19-A86A-19740044A54D}"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624648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708025"/>
            <a:ext cx="4727575" cy="35448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FAC47-9F0A-4524-840E-4E8C1ED1898D}" type="slidenum">
              <a:rPr lang="en-US" smtClean="0"/>
              <a:t>38</a:t>
            </a:fld>
            <a:endParaRPr lang="en-US"/>
          </a:p>
        </p:txBody>
      </p:sp>
    </p:spTree>
    <p:extLst>
      <p:ext uri="{BB962C8B-B14F-4D97-AF65-F5344CB8AC3E}">
        <p14:creationId xmlns:p14="http://schemas.microsoft.com/office/powerpoint/2010/main" val="1627072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r>
              <a:rPr lang="en-US" dirty="0"/>
              <a:t>Names</a:t>
            </a:r>
          </a:p>
        </p:txBody>
      </p:sp>
      <p:sp>
        <p:nvSpPr>
          <p:cNvPr id="4" name="Slide Number Placeholder 3"/>
          <p:cNvSpPr>
            <a:spLocks noGrp="1"/>
          </p:cNvSpPr>
          <p:nvPr>
            <p:ph type="sldNum" sz="quarter" idx="10"/>
          </p:nvPr>
        </p:nvSpPr>
        <p:spPr/>
        <p:txBody>
          <a:bodyPr/>
          <a:lstStyle/>
          <a:p>
            <a:fld id="{585F9C79-F86F-47F2-B232-35BAE0A2C560}" type="slidenum">
              <a:rPr lang="en-US" smtClean="0"/>
              <a:t>39</a:t>
            </a:fld>
            <a:endParaRPr lang="en-US"/>
          </a:p>
        </p:txBody>
      </p:sp>
    </p:spTree>
    <p:extLst>
      <p:ext uri="{BB962C8B-B14F-4D97-AF65-F5344CB8AC3E}">
        <p14:creationId xmlns:p14="http://schemas.microsoft.com/office/powerpoint/2010/main" val="1781303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708025"/>
            <a:ext cx="4727575" cy="3544888"/>
          </a:xfrm>
        </p:spPr>
      </p:sp>
      <p:sp>
        <p:nvSpPr>
          <p:cNvPr id="3" name="Notes Placeholder 2"/>
          <p:cNvSpPr>
            <a:spLocks noGrp="1"/>
          </p:cNvSpPr>
          <p:nvPr>
            <p:ph type="body" idx="1"/>
          </p:nvPr>
        </p:nvSpPr>
        <p:spPr/>
        <p:txBody>
          <a:bodyPr/>
          <a:lstStyle/>
          <a:p>
            <a:r>
              <a:rPr lang="en-US" dirty="0"/>
              <a:t>Names</a:t>
            </a:r>
          </a:p>
        </p:txBody>
      </p:sp>
      <p:sp>
        <p:nvSpPr>
          <p:cNvPr id="4" name="Slide Number Placeholder 3"/>
          <p:cNvSpPr>
            <a:spLocks noGrp="1"/>
          </p:cNvSpPr>
          <p:nvPr>
            <p:ph type="sldNum" sz="quarter" idx="10"/>
          </p:nvPr>
        </p:nvSpPr>
        <p:spPr/>
        <p:txBody>
          <a:bodyPr/>
          <a:lstStyle/>
          <a:p>
            <a:fld id="{585F9C79-F86F-47F2-B232-35BAE0A2C560}" type="slidenum">
              <a:rPr lang="en-US" smtClean="0"/>
              <a:t>40</a:t>
            </a:fld>
            <a:endParaRPr lang="en-US"/>
          </a:p>
        </p:txBody>
      </p:sp>
    </p:spTree>
    <p:extLst>
      <p:ext uri="{BB962C8B-B14F-4D97-AF65-F5344CB8AC3E}">
        <p14:creationId xmlns:p14="http://schemas.microsoft.com/office/powerpoint/2010/main" val="1651061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708025"/>
            <a:ext cx="4727575" cy="354488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ADF78D9-9757-4B19-A86A-19740044A54D}"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75597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708025"/>
            <a:ext cx="4727575" cy="35448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6FAC47-9F0A-4524-840E-4E8C1ED1898D}" type="slidenum">
              <a:rPr lang="en-US" smtClean="0"/>
              <a:t>70</a:t>
            </a:fld>
            <a:endParaRPr lang="en-US"/>
          </a:p>
        </p:txBody>
      </p:sp>
    </p:spTree>
    <p:extLst>
      <p:ext uri="{BB962C8B-B14F-4D97-AF65-F5344CB8AC3E}">
        <p14:creationId xmlns:p14="http://schemas.microsoft.com/office/powerpoint/2010/main" val="4293702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3897A5A1-C1A4-49BC-855E-1FBF5D904894}" type="slidenum">
              <a:rPr lang="en-US"/>
              <a:pPr/>
              <a:t>71</a:t>
            </a:fld>
            <a:endParaRPr lang="en-US"/>
          </a:p>
        </p:txBody>
      </p:sp>
      <p:sp>
        <p:nvSpPr>
          <p:cNvPr id="15363" name="Rectangle 2"/>
          <p:cNvSpPr>
            <a:spLocks noGrp="1" noRot="1" noChangeAspect="1" noChangeArrowheads="1" noTextEdit="1"/>
          </p:cNvSpPr>
          <p:nvPr>
            <p:ph type="sldImg"/>
          </p:nvPr>
        </p:nvSpPr>
        <p:spPr>
          <a:xfrm>
            <a:off x="1079500" y="685800"/>
            <a:ext cx="2336800" cy="1752600"/>
          </a:xfrm>
          <a:ln/>
        </p:spPr>
      </p:sp>
      <p:sp>
        <p:nvSpPr>
          <p:cNvPr id="1536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B7D879D2-2926-48C1-87ED-F74942971E6A}" type="slidenum">
              <a:rPr lang="en-US"/>
              <a:pPr/>
              <a:t>72</a:t>
            </a:fld>
            <a:endParaRPr lang="en-US"/>
          </a:p>
        </p:txBody>
      </p:sp>
      <p:sp>
        <p:nvSpPr>
          <p:cNvPr id="16387" name="Rectangle 2"/>
          <p:cNvSpPr>
            <a:spLocks noGrp="1" noRot="1" noChangeAspect="1" noChangeArrowheads="1" noTextEdit="1"/>
          </p:cNvSpPr>
          <p:nvPr>
            <p:ph type="sldImg"/>
          </p:nvPr>
        </p:nvSpPr>
        <p:spPr>
          <a:xfrm>
            <a:off x="1079500" y="685800"/>
            <a:ext cx="2336800" cy="1752600"/>
          </a:xfrm>
          <a:ln/>
        </p:spPr>
      </p:sp>
      <p:sp>
        <p:nvSpPr>
          <p:cNvPr id="163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ACA85FF1-1928-4F75-8321-28BFF6E2A271}" type="datetimeFigureOut">
              <a:rPr lang="en-US" smtClean="0"/>
              <a:t>4/25/2023</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A3487E4E-0C13-4EA3-B194-2CDBBF3F2CF7}"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CA85FF1-1928-4F75-8321-28BFF6E2A271}"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487E4E-0C13-4EA3-B194-2CDBBF3F2CF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ACA85FF1-1928-4F75-8321-28BFF6E2A271}" type="datetimeFigureOut">
              <a:rPr lang="en-US" smtClean="0"/>
              <a:t>4/25/2023</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A3487E4E-0C13-4EA3-B194-2CDBBF3F2CF7}"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200150" y="2386744"/>
            <a:ext cx="6743700" cy="1645920"/>
          </a:xfrm>
          <a:solidFill>
            <a:srgbClr val="FFFFFF"/>
          </a:solidFill>
          <a:ln w="38100">
            <a:solidFill>
              <a:srgbClr val="404040"/>
            </a:solidFill>
          </a:ln>
        </p:spPr>
        <p:txBody>
          <a:bodyPr lIns="274320" rIns="274320" anchor="ctr" anchorCtr="1">
            <a:normAutofit/>
          </a:bodyPr>
          <a:lstStyle>
            <a:lvl1pPr algn="ctr">
              <a:defRPr sz="285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500">
                <a:solidFill>
                  <a:schemeClr val="tx1">
                    <a:lumMod val="75000"/>
                    <a:lumOff val="2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6CD3CFD-7DEA-4433-ADE3-C9621BEC1963}" type="datetimeFigureOut">
              <a:rPr lang="en-US" smtClean="0"/>
              <a:t>4/25/2023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AEFB790-52D9-433B-ACAE-E3DF7219F15A}" type="slidenum">
              <a:rPr lang="en-US" smtClean="0"/>
              <a:t>‹#›</a:t>
            </a:fld>
            <a:endParaRPr lang="en-US" dirty="0"/>
          </a:p>
        </p:txBody>
      </p:sp>
    </p:spTree>
    <p:extLst>
      <p:ext uri="{BB962C8B-B14F-4D97-AF65-F5344CB8AC3E}">
        <p14:creationId xmlns:p14="http://schemas.microsoft.com/office/powerpoint/2010/main" val="2903496118"/>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6CD3CFD-7DEA-4433-ADE3-C9621BEC1963}" type="datetimeFigureOut">
              <a:rPr lang="en-US" smtClean="0"/>
              <a:t>4/25/2023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AEFB790-52D9-433B-ACAE-E3DF7219F15A}" type="slidenum">
              <a:rPr lang="en-US" smtClean="0"/>
              <a:t>‹#›</a:t>
            </a:fld>
            <a:endParaRPr lang="en-US" dirty="0"/>
          </a:p>
        </p:txBody>
      </p:sp>
    </p:spTree>
    <p:extLst>
      <p:ext uri="{BB962C8B-B14F-4D97-AF65-F5344CB8AC3E}">
        <p14:creationId xmlns:p14="http://schemas.microsoft.com/office/powerpoint/2010/main" val="4275109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200150" y="2386744"/>
            <a:ext cx="6743700" cy="1645920"/>
          </a:xfrm>
          <a:solidFill>
            <a:srgbClr val="FFFFFF"/>
          </a:solidFill>
          <a:ln w="38100">
            <a:solidFill>
              <a:srgbClr val="404040"/>
            </a:solidFill>
          </a:ln>
        </p:spPr>
        <p:txBody>
          <a:bodyPr lIns="274320" rIns="274320" anchor="ctr" anchorCtr="1">
            <a:normAutofit/>
          </a:bodyPr>
          <a:lstStyle>
            <a:lvl1pPr>
              <a:defRPr sz="285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6CD3CFD-7DEA-4433-ADE3-C9621BEC1963}" type="datetimeFigureOut">
              <a:rPr lang="en-US" smtClean="0"/>
              <a:t>4/25/2023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AEFB790-52D9-433B-ACAE-E3DF7219F15A}" type="slidenum">
              <a:rPr lang="en-US" smtClean="0"/>
              <a:t>‹#›</a:t>
            </a:fld>
            <a:endParaRPr lang="en-US" dirty="0"/>
          </a:p>
        </p:txBody>
      </p:sp>
    </p:spTree>
    <p:extLst>
      <p:ext uri="{BB962C8B-B14F-4D97-AF65-F5344CB8AC3E}">
        <p14:creationId xmlns:p14="http://schemas.microsoft.com/office/powerpoint/2010/main" val="2776203435"/>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86434" y="2638044"/>
            <a:ext cx="3203828"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02685"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16CD3CFD-7DEA-4433-ADE3-C9621BEC1963}" type="datetimeFigureOut">
              <a:rPr lang="en-US" smtClean="0"/>
              <a:t>4/25/2023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9AEFB790-52D9-433B-ACAE-E3DF7219F15A}" type="slidenum">
              <a:rPr lang="en-US" smtClean="0"/>
              <a:t>‹#›</a:t>
            </a:fld>
            <a:endParaRPr lang="en-US" dirty="0"/>
          </a:p>
        </p:txBody>
      </p:sp>
    </p:spTree>
    <p:extLst>
      <p:ext uri="{BB962C8B-B14F-4D97-AF65-F5344CB8AC3E}">
        <p14:creationId xmlns:p14="http://schemas.microsoft.com/office/powerpoint/2010/main" val="14515882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87577" y="2313434"/>
            <a:ext cx="3202686" cy="704087"/>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87577" y="3143250"/>
            <a:ext cx="3202686"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190113"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02686" cy="704087"/>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Date Placeholder 6"/>
          <p:cNvSpPr>
            <a:spLocks noGrp="1"/>
          </p:cNvSpPr>
          <p:nvPr>
            <p:ph type="dt" sz="half" idx="10"/>
          </p:nvPr>
        </p:nvSpPr>
        <p:spPr/>
        <p:txBody>
          <a:bodyPr/>
          <a:lstStyle/>
          <a:p>
            <a:fld id="{16CD3CFD-7DEA-4433-ADE3-C9621BEC1963}" type="datetimeFigureOut">
              <a:rPr lang="en-US" smtClean="0"/>
              <a:t>4/25/2023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AEFB790-52D9-433B-ACAE-E3DF7219F15A}"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090493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6CD3CFD-7DEA-4433-ADE3-C9621BEC1963}" type="datetimeFigureOut">
              <a:rPr lang="en-US" smtClean="0"/>
              <a:t>4/25/2023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AEFB790-52D9-433B-ACAE-E3DF7219F15A}" type="slidenum">
              <a:rPr lang="en-US" smtClean="0"/>
              <a:t>‹#›</a:t>
            </a:fld>
            <a:endParaRPr lang="en-US" dirty="0"/>
          </a:p>
        </p:txBody>
      </p:sp>
    </p:spTree>
    <p:extLst>
      <p:ext uri="{BB962C8B-B14F-4D97-AF65-F5344CB8AC3E}">
        <p14:creationId xmlns:p14="http://schemas.microsoft.com/office/powerpoint/2010/main" val="6169539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CD3CFD-7DEA-4433-ADE3-C9621BEC1963}" type="datetimeFigureOut">
              <a:rPr lang="en-US" smtClean="0"/>
              <a:t>4/25/2023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AEFB790-52D9-433B-ACAE-E3DF7219F15A}" type="slidenum">
              <a:rPr lang="en-US" smtClean="0"/>
              <a:t>‹#›</a:t>
            </a:fld>
            <a:endParaRPr lang="en-US" dirty="0"/>
          </a:p>
        </p:txBody>
      </p:sp>
    </p:spTree>
    <p:extLst>
      <p:ext uri="{BB962C8B-B14F-4D97-AF65-F5344CB8AC3E}">
        <p14:creationId xmlns:p14="http://schemas.microsoft.com/office/powerpoint/2010/main" val="192777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3504" y="2243829"/>
            <a:ext cx="3364992" cy="1141497"/>
          </a:xfrm>
          <a:solidFill>
            <a:srgbClr val="FFFFFF"/>
          </a:solidFill>
          <a:ln>
            <a:solidFill>
              <a:srgbClr val="404040"/>
            </a:solidFill>
          </a:ln>
        </p:spPr>
        <p:txBody>
          <a:bodyPr anchor="ctr" anchorCtr="1">
            <a:normAutofit/>
          </a:bodyPr>
          <a:lstStyle>
            <a:lvl1pPr>
              <a:defRPr sz="165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425">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6676" y="3549918"/>
            <a:ext cx="2846070" cy="2194036"/>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Date Placeholder 8"/>
          <p:cNvSpPr>
            <a:spLocks noGrp="1"/>
          </p:cNvSpPr>
          <p:nvPr>
            <p:ph type="dt" sz="half" idx="10"/>
          </p:nvPr>
        </p:nvSpPr>
        <p:spPr/>
        <p:txBody>
          <a:bodyPr/>
          <a:lstStyle/>
          <a:p>
            <a:fld id="{16CD3CFD-7DEA-4433-ADE3-C9621BEC1963}" type="datetimeFigureOut">
              <a:rPr lang="en-US" smtClean="0"/>
              <a:t>4/25/2023</a:t>
            </a:fld>
            <a:endParaRPr lang="en-US" dirty="0"/>
          </a:p>
        </p:txBody>
      </p:sp>
      <p:sp>
        <p:nvSpPr>
          <p:cNvPr id="10" name="Footer Placeholder 9"/>
          <p:cNvSpPr>
            <a:spLocks noGrp="1"/>
          </p:cNvSpPr>
          <p:nvPr>
            <p:ph type="ftr" sz="quarter" idx="11"/>
          </p:nvPr>
        </p:nvSpPr>
        <p:spPr>
          <a:xfrm>
            <a:off x="603504" y="6236208"/>
            <a:ext cx="3843598"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9AEFB790-52D9-433B-ACAE-E3DF7219F15A}" type="slidenum">
              <a:rPr lang="en-US" smtClean="0"/>
              <a:t>‹#›</a:t>
            </a:fld>
            <a:endParaRPr lang="en-US" dirty="0"/>
          </a:p>
        </p:txBody>
      </p:sp>
    </p:spTree>
    <p:extLst>
      <p:ext uri="{BB962C8B-B14F-4D97-AF65-F5344CB8AC3E}">
        <p14:creationId xmlns:p14="http://schemas.microsoft.com/office/powerpoint/2010/main" val="685151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ACA85FF1-1928-4F75-8321-28BFF6E2A271}"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3487E4E-0C13-4EA3-B194-2CDBBF3F2CF7}" type="slidenum">
              <a:rPr lang="en-US" smtClean="0"/>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6392" y="2243828"/>
            <a:ext cx="3371249" cy="1134640"/>
          </a:xfrm>
          <a:solidFill>
            <a:srgbClr val="FFFFFF"/>
          </a:solidFill>
          <a:ln>
            <a:solidFill>
              <a:srgbClr val="404040"/>
            </a:solidFill>
          </a:ln>
        </p:spPr>
        <p:txBody>
          <a:bodyPr anchor="ctr" anchorCtr="1">
            <a:noAutofit/>
          </a:bodyPr>
          <a:lstStyle>
            <a:lvl1pPr>
              <a:defRPr sz="165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0"/>
            <a:ext cx="4576573" cy="6858000"/>
          </a:xfrm>
          <a:solidFill>
            <a:schemeClr val="bg1">
              <a:lumMod val="75000"/>
            </a:schemeClr>
          </a:solidFill>
        </p:spPr>
        <p:txBody>
          <a:bodyPr anchor="t"/>
          <a:lstStyle>
            <a:lvl1pPr marL="0" indent="0">
              <a:buNone/>
              <a:defRPr sz="2400">
                <a:solidFill>
                  <a:schemeClr val="bg1">
                    <a:lumMod val="85000"/>
                    <a:lumOff val="1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36676" y="3549919"/>
            <a:ext cx="2846070" cy="2194037"/>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16CD3CFD-7DEA-4433-ADE3-C9621BEC1963}" type="datetimeFigureOut">
              <a:rPr lang="en-US" smtClean="0"/>
              <a:t>4/25/2023</a:t>
            </a:fld>
            <a:endParaRPr lang="en-US" dirty="0"/>
          </a:p>
        </p:txBody>
      </p:sp>
      <p:sp>
        <p:nvSpPr>
          <p:cNvPr id="9" name="Footer Placeholder 8"/>
          <p:cNvSpPr>
            <a:spLocks noGrp="1"/>
          </p:cNvSpPr>
          <p:nvPr>
            <p:ph type="ftr" sz="quarter" idx="11"/>
          </p:nvPr>
        </p:nvSpPr>
        <p:spPr>
          <a:xfrm>
            <a:off x="603504" y="6236208"/>
            <a:ext cx="3843598"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9AEFB790-52D9-433B-ACAE-E3DF7219F15A}" type="slidenum">
              <a:rPr lang="en-US" smtClean="0"/>
              <a:t>‹#›</a:t>
            </a:fld>
            <a:endParaRPr lang="en-US" dirty="0"/>
          </a:p>
        </p:txBody>
      </p:sp>
    </p:spTree>
    <p:extLst>
      <p:ext uri="{BB962C8B-B14F-4D97-AF65-F5344CB8AC3E}">
        <p14:creationId xmlns:p14="http://schemas.microsoft.com/office/powerpoint/2010/main" val="481694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CD3CFD-7DEA-4433-ADE3-C9621BEC1963}" type="datetimeFigureOut">
              <a:rPr lang="en-US" smtClean="0"/>
              <a:t>4/25/2023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AEFB790-52D9-433B-ACAE-E3DF7219F15A}" type="slidenum">
              <a:rPr lang="en-US" smtClean="0"/>
              <a:t>‹#›</a:t>
            </a:fld>
            <a:endParaRPr lang="en-US" dirty="0"/>
          </a:p>
        </p:txBody>
      </p:sp>
    </p:spTree>
    <p:extLst>
      <p:ext uri="{BB962C8B-B14F-4D97-AF65-F5344CB8AC3E}">
        <p14:creationId xmlns:p14="http://schemas.microsoft.com/office/powerpoint/2010/main" val="8330047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97395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3352" y="937260"/>
            <a:ext cx="4648867"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CD3CFD-7DEA-4433-ADE3-C9621BEC1963}" type="datetimeFigureOut">
              <a:rPr lang="en-US" smtClean="0"/>
              <a:t>4/25/2023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AEFB790-52D9-433B-ACAE-E3DF7219F15A}" type="slidenum">
              <a:rPr lang="en-US" smtClean="0"/>
              <a:t>‹#›</a:t>
            </a:fld>
            <a:endParaRPr lang="en-US" dirty="0"/>
          </a:p>
        </p:txBody>
      </p:sp>
    </p:spTree>
    <p:extLst>
      <p:ext uri="{BB962C8B-B14F-4D97-AF65-F5344CB8AC3E}">
        <p14:creationId xmlns:p14="http://schemas.microsoft.com/office/powerpoint/2010/main" val="41944676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09623-7640-C32D-5A97-E2812720661F}"/>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E900FA-1C84-3EB1-E8EE-415D76C43D8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89CFE23-9279-CF7C-D6EE-CB3D0A527B71}"/>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812B09-2480-BBDC-0F3F-FB5FA447958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15F600F-EBDD-CE74-FE83-67CAE166FA8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99BC5C-0A3C-4374-3772-086C99F28EC6}"/>
              </a:ext>
            </a:extLst>
          </p:cNvPr>
          <p:cNvSpPr>
            <a:spLocks noGrp="1"/>
          </p:cNvSpPr>
          <p:nvPr>
            <p:ph type="dt" sz="half" idx="10"/>
          </p:nvPr>
        </p:nvSpPr>
        <p:spPr/>
        <p:txBody>
          <a:bodyPr/>
          <a:lstStyle/>
          <a:p>
            <a:fld id="{16CD3CFD-7DEA-4433-ADE3-C9621BEC1963}" type="datetimeFigureOut">
              <a:rPr lang="en-US" smtClean="0"/>
              <a:t>4/25/2023</a:t>
            </a:fld>
            <a:endParaRPr lang="en-US" dirty="0"/>
          </a:p>
        </p:txBody>
      </p:sp>
      <p:sp>
        <p:nvSpPr>
          <p:cNvPr id="8" name="Footer Placeholder 7">
            <a:extLst>
              <a:ext uri="{FF2B5EF4-FFF2-40B4-BE49-F238E27FC236}">
                <a16:creationId xmlns:a16="http://schemas.microsoft.com/office/drawing/2014/main" id="{BBB92699-D7B5-C23B-E57E-79CFA47CE73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4DDD9DC-87AA-C848-FEB5-5BAFBA4C716D}"/>
              </a:ext>
            </a:extLst>
          </p:cNvPr>
          <p:cNvSpPr>
            <a:spLocks noGrp="1"/>
          </p:cNvSpPr>
          <p:nvPr>
            <p:ph type="sldNum" sz="quarter" idx="12"/>
          </p:nvPr>
        </p:nvSpPr>
        <p:spPr/>
        <p:txBody>
          <a:bodyPr/>
          <a:lstStyle/>
          <a:p>
            <a:fld id="{9AEFB790-52D9-433B-ACAE-E3DF7219F15A}" type="slidenum">
              <a:rPr lang="en-US" smtClean="0"/>
              <a:t>‹#›</a:t>
            </a:fld>
            <a:endParaRPr lang="en-US" dirty="0"/>
          </a:p>
        </p:txBody>
      </p:sp>
    </p:spTree>
    <p:extLst>
      <p:ext uri="{BB962C8B-B14F-4D97-AF65-F5344CB8AC3E}">
        <p14:creationId xmlns:p14="http://schemas.microsoft.com/office/powerpoint/2010/main" val="21802116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3" name="Rectangle 3"/>
          <p:cNvSpPr>
            <a:spLocks noGrp="1" noChangeArrowheads="1"/>
          </p:cNvSpPr>
          <p:nvPr>
            <p:ph type="ctrTitle"/>
          </p:nvPr>
        </p:nvSpPr>
        <p:spPr>
          <a:xfrm>
            <a:off x="685800" y="1143000"/>
            <a:ext cx="7772400" cy="1143000"/>
          </a:xfrm>
        </p:spPr>
        <p:txBody>
          <a:bodyPr/>
          <a:lstStyle>
            <a:lvl1pPr>
              <a:defRPr/>
            </a:lvl1pPr>
          </a:lstStyle>
          <a:p>
            <a:r>
              <a:rPr lang="en-US"/>
              <a:t>Click to edit Master title style</a:t>
            </a:r>
          </a:p>
        </p:txBody>
      </p:sp>
      <p:sp>
        <p:nvSpPr>
          <p:cNvPr id="5124" name="Rectangle 4"/>
          <p:cNvSpPr>
            <a:spLocks noGrp="1" noChangeArrowheads="1"/>
          </p:cNvSpPr>
          <p:nvPr>
            <p:ph type="subTitle" idx="1"/>
          </p:nvPr>
        </p:nvSpPr>
        <p:spPr>
          <a:xfrm>
            <a:off x="1371600" y="2057400"/>
            <a:ext cx="6400800" cy="533400"/>
          </a:xfrm>
        </p:spPr>
        <p:txBody>
          <a:bodyPr/>
          <a:lstStyle>
            <a:lvl1pPr marL="0" indent="0" algn="ctr">
              <a:buFontTx/>
              <a:buNone/>
              <a:defRPr/>
            </a:lvl1pPr>
          </a:lstStyle>
          <a:p>
            <a:r>
              <a:rPr lang="en-US"/>
              <a:t>Click to edit Master subtitle style</a:t>
            </a:r>
          </a:p>
        </p:txBody>
      </p:sp>
      <p:sp>
        <p:nvSpPr>
          <p:cNvPr id="4" name="Rectangle 5"/>
          <p:cNvSpPr>
            <a:spLocks noGrp="1" noChangeArrowheads="1"/>
          </p:cNvSpPr>
          <p:nvPr>
            <p:ph type="dt" sz="half" idx="10"/>
          </p:nvPr>
        </p:nvSpPr>
        <p:spPr>
          <a:xfrm>
            <a:off x="685800" y="5791200"/>
            <a:ext cx="1905000" cy="457200"/>
          </a:xfrm>
        </p:spPr>
        <p:txBody>
          <a:bodyPr/>
          <a:lstStyle>
            <a:lvl1pPr>
              <a:defRPr smtClean="0"/>
            </a:lvl1pPr>
          </a:lstStyle>
          <a:p>
            <a:pPr>
              <a:defRPr/>
            </a:pPr>
            <a:endParaRPr lang="en-US"/>
          </a:p>
        </p:txBody>
      </p:sp>
      <p:sp>
        <p:nvSpPr>
          <p:cNvPr id="5" name="Rectangle 6"/>
          <p:cNvSpPr>
            <a:spLocks noGrp="1" noChangeArrowheads="1"/>
          </p:cNvSpPr>
          <p:nvPr>
            <p:ph type="sldNum" sz="quarter" idx="11"/>
          </p:nvPr>
        </p:nvSpPr>
        <p:spPr>
          <a:xfrm>
            <a:off x="6553200" y="5791200"/>
            <a:ext cx="1905000" cy="457200"/>
          </a:xfrm>
        </p:spPr>
        <p:txBody>
          <a:bodyPr/>
          <a:lstStyle>
            <a:lvl1pPr>
              <a:defRPr smtClean="0"/>
            </a:lvl1pPr>
          </a:lstStyle>
          <a:p>
            <a:pPr>
              <a:defRPr/>
            </a:pPr>
            <a:fld id="{F9837062-BF45-4BB1-87EA-2644B712154A}"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3E8F4054-834E-4DA8-8A6B-AEC2A60210AC}"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4CEDB97E-50D0-4CCC-808B-42953D968458}"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002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A3B7B0B0-66D6-4599-85FC-096A2C01234E}"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3545E370-3165-49F2-B974-7B49AF582BB7}"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03A386A3-E744-4D68-891D-4A399B192C2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ACA85FF1-1928-4F75-8321-28BFF6E2A271}" type="datetimeFigureOut">
              <a:rPr lang="en-US" smtClean="0"/>
              <a:t>4/25/2023</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A3487E4E-0C13-4EA3-B194-2CDBBF3F2CF7}"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B68F802A-4D6D-4829-A29F-ABD3C7CD5526}"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8F1DCD5B-9797-4711-A1BF-179CB4BC271E}"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DED9AB76-4901-4B53-8472-431EE06537F6}"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947C29C1-B00C-4006-A20A-AC1906899A3E}"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054C39AB-1A9C-4FA4-8FAC-01338FC1139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ACA85FF1-1928-4F75-8321-28BFF6E2A271}" type="datetimeFigureOut">
              <a:rPr lang="en-US" smtClean="0"/>
              <a:t>4/25/2023</a:t>
            </a:fld>
            <a:endParaRPr lang="en-US"/>
          </a:p>
        </p:txBody>
      </p:sp>
      <p:sp>
        <p:nvSpPr>
          <p:cNvPr id="10" name="Slide Number Placeholder 9"/>
          <p:cNvSpPr>
            <a:spLocks noGrp="1"/>
          </p:cNvSpPr>
          <p:nvPr>
            <p:ph type="sldNum" sz="quarter" idx="16"/>
          </p:nvPr>
        </p:nvSpPr>
        <p:spPr/>
        <p:txBody>
          <a:bodyPr rtlCol="0"/>
          <a:lstStyle/>
          <a:p>
            <a:fld id="{A3487E4E-0C13-4EA3-B194-2CDBBF3F2CF7}" type="slidenum">
              <a:rPr lang="en-US" smtClean="0"/>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ACA85FF1-1928-4F75-8321-28BFF6E2A271}" type="datetimeFigureOut">
              <a:rPr lang="en-US" smtClean="0"/>
              <a:t>4/25/2023</a:t>
            </a:fld>
            <a:endParaRPr lang="en-US"/>
          </a:p>
        </p:txBody>
      </p:sp>
      <p:sp>
        <p:nvSpPr>
          <p:cNvPr id="12" name="Slide Number Placeholder 11"/>
          <p:cNvSpPr>
            <a:spLocks noGrp="1"/>
          </p:cNvSpPr>
          <p:nvPr>
            <p:ph type="sldNum" sz="quarter" idx="16"/>
          </p:nvPr>
        </p:nvSpPr>
        <p:spPr/>
        <p:txBody>
          <a:bodyPr rtlCol="0"/>
          <a:lstStyle/>
          <a:p>
            <a:fld id="{A3487E4E-0C13-4EA3-B194-2CDBBF3F2CF7}" type="slidenum">
              <a:rPr lang="en-US" smtClean="0"/>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ACA85FF1-1928-4F75-8321-28BFF6E2A271}" type="datetimeFigureOut">
              <a:rPr lang="en-US" smtClean="0"/>
              <a:t>4/25/2023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A3487E4E-0C13-4EA3-B194-2CDBBF3F2CF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85FF1-1928-4F75-8321-28BFF6E2A271}" type="datetimeFigureOut">
              <a:rPr lang="en-US" smtClean="0"/>
              <a:t>4/25/2023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A3487E4E-0C13-4EA3-B194-2CDBBF3F2CF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ACA85FF1-1928-4F75-8321-28BFF6E2A271}" type="datetimeFigureOut">
              <a:rPr lang="en-US" smtClean="0"/>
              <a:t>4/25/2023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3487E4E-0C13-4EA3-B194-2CDBBF3F2CF7}" type="slidenum">
              <a:rPr lang="en-US" smtClean="0"/>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ACA85FF1-1928-4F75-8321-28BFF6E2A271}" type="datetimeFigureOut">
              <a:rPr lang="en-US" smtClean="0"/>
              <a:t>4/25/2023</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A3487E4E-0C13-4EA3-B194-2CDBBF3F2CF7}" type="slidenum">
              <a:rPr lang="en-US" smtClean="0"/>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ACA85FF1-1928-4F75-8321-28BFF6E2A271}" type="datetimeFigureOut">
              <a:rPr lang="en-US" smtClean="0"/>
              <a:t>4/25/2023</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A3487E4E-0C13-4EA3-B194-2CDBBF3F2CF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73352" y="964692"/>
            <a:ext cx="5797296"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3352" y="2638045"/>
            <a:ext cx="5797296"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866072" y="6238816"/>
            <a:ext cx="2065310" cy="323968"/>
          </a:xfrm>
          <a:prstGeom prst="rect">
            <a:avLst/>
          </a:prstGeom>
        </p:spPr>
        <p:txBody>
          <a:bodyPr vert="horz" lIns="91440" tIns="45720" rIns="91440" bIns="45720" rtlCol="0" anchor="ctr"/>
          <a:lstStyle>
            <a:lvl1pPr algn="r">
              <a:defRPr sz="788">
                <a:solidFill>
                  <a:schemeClr val="tx1">
                    <a:alpha val="70000"/>
                  </a:schemeClr>
                </a:solidFill>
              </a:defRPr>
            </a:lvl1pPr>
          </a:lstStyle>
          <a:p>
            <a:fld id="{16CD3CFD-7DEA-4433-ADE3-C9621BEC1963}" type="datetimeFigureOut">
              <a:rPr lang="en-US" smtClean="0"/>
              <a:t>4/25/2023</a:t>
            </a:fld>
            <a:endParaRPr lang="en-US" dirty="0"/>
          </a:p>
        </p:txBody>
      </p:sp>
      <p:sp>
        <p:nvSpPr>
          <p:cNvPr id="5" name="Footer Placeholder 4"/>
          <p:cNvSpPr>
            <a:spLocks noGrp="1"/>
          </p:cNvSpPr>
          <p:nvPr>
            <p:ph type="ftr" sz="quarter" idx="3"/>
          </p:nvPr>
        </p:nvSpPr>
        <p:spPr>
          <a:xfrm>
            <a:off x="1200150" y="6236208"/>
            <a:ext cx="4425892" cy="320040"/>
          </a:xfrm>
          <a:prstGeom prst="rect">
            <a:avLst/>
          </a:prstGeom>
        </p:spPr>
        <p:txBody>
          <a:bodyPr vert="horz" lIns="91440" tIns="45720" rIns="91440" bIns="45720" rtlCol="0" anchor="ctr"/>
          <a:lstStyle>
            <a:lvl1pPr algn="l">
              <a:defRPr sz="788">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8069192" y="6217920"/>
            <a:ext cx="274320" cy="365760"/>
          </a:xfrm>
          <a:prstGeom prst="ellipse">
            <a:avLst/>
          </a:prstGeom>
          <a:solidFill>
            <a:srgbClr val="1D1D1D">
              <a:alpha val="70000"/>
            </a:srgbClr>
          </a:solidFill>
        </p:spPr>
        <p:txBody>
          <a:bodyPr vert="horz" lIns="18288" tIns="45720" rIns="18288" bIns="45720" rtlCol="0" anchor="ctr">
            <a:noAutofit/>
          </a:bodyPr>
          <a:lstStyle>
            <a:lvl1pPr algn="ctr">
              <a:defRPr sz="825" spc="0" baseline="0">
                <a:solidFill>
                  <a:srgbClr val="FFFFFF"/>
                </a:solidFill>
              </a:defRPr>
            </a:lvl1pPr>
          </a:lstStyle>
          <a:p>
            <a:fld id="{9AEFB790-52D9-433B-ACAE-E3DF7219F15A}" type="slidenum">
              <a:rPr lang="en-US" smtClean="0"/>
              <a:t>‹#›</a:t>
            </a:fld>
            <a:endParaRPr lang="en-US" dirty="0"/>
          </a:p>
        </p:txBody>
      </p:sp>
    </p:spTree>
    <p:extLst>
      <p:ext uri="{BB962C8B-B14F-4D97-AF65-F5344CB8AC3E}">
        <p14:creationId xmlns:p14="http://schemas.microsoft.com/office/powerpoint/2010/main" val="4255062508"/>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52" r:id="rId11"/>
    <p:sldLayoutId id="2147483672" r:id="rId12"/>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40000"/>
                <a:lumOff val="60000"/>
              </a:schemeClr>
            </a:gs>
            <a:gs pos="50000">
              <a:schemeClr val="accent1">
                <a:shade val="67500"/>
                <a:satMod val="115000"/>
              </a:schemeClr>
            </a:gs>
            <a:gs pos="100000">
              <a:schemeClr val="accent1">
                <a:shade val="100000"/>
                <a:satMod val="115000"/>
              </a:schemeClr>
            </a:gs>
          </a:gsLst>
          <a:lin ang="2700000" scaled="1"/>
          <a:tileRect/>
        </a:gradFill>
        <a:effectLst/>
      </p:bgPr>
    </p:bg>
    <p:spTree>
      <p:nvGrpSpPr>
        <p:cNvPr id="1" name=""/>
        <p:cNvGrpSpPr/>
        <p:nvPr/>
      </p:nvGrpSpPr>
      <p:grpSpPr>
        <a:xfrm>
          <a:off x="0" y="0"/>
          <a:ext cx="0" cy="0"/>
          <a:chOff x="0" y="0"/>
          <a:chExt cx="0" cy="0"/>
        </a:xfrm>
      </p:grpSpPr>
      <p:pic>
        <p:nvPicPr>
          <p:cNvPr id="1026" name="Picture 14"/>
          <p:cNvPicPr>
            <a:picLocks noChangeAspect="1" noChangeArrowheads="1"/>
          </p:cNvPicPr>
          <p:nvPr/>
        </p:nvPicPr>
        <p:blipFill>
          <a:blip r:embed="rId13"/>
          <a:srcRect/>
          <a:stretch>
            <a:fillRect/>
          </a:stretch>
        </p:blipFill>
        <p:spPr bwMode="auto">
          <a:xfrm>
            <a:off x="0" y="3175"/>
            <a:ext cx="9140825" cy="6854825"/>
          </a:xfrm>
          <a:prstGeom prst="rect">
            <a:avLst/>
          </a:prstGeom>
          <a:noFill/>
          <a:ln w="9525">
            <a:noFill/>
            <a:miter lim="800000"/>
            <a:headEnd/>
            <a:tailEnd/>
          </a:ln>
        </p:spPr>
      </p:pic>
      <p:sp>
        <p:nvSpPr>
          <p:cNvPr id="1027" name="Rectangle 2"/>
          <p:cNvSpPr>
            <a:spLocks noGrp="1" noChangeArrowheads="1"/>
          </p:cNvSpPr>
          <p:nvPr>
            <p:ph type="title"/>
          </p:nvPr>
        </p:nvSpPr>
        <p:spPr bwMode="auto">
          <a:xfrm>
            <a:off x="685800" y="457200"/>
            <a:ext cx="77724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600200"/>
            <a:ext cx="77724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5867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chemeClr val="bg1"/>
                </a:solidFill>
                <a:latin typeface="RotisSemiSerif" charset="0"/>
              </a:defRPr>
            </a:lvl1pPr>
          </a:lstStyle>
          <a:p>
            <a:pPr>
              <a:defRPr/>
            </a:pPr>
            <a:endParaRPr lang="en-US"/>
          </a:p>
        </p:txBody>
      </p:sp>
      <p:sp>
        <p:nvSpPr>
          <p:cNvPr id="1030" name="Rectangle 6"/>
          <p:cNvSpPr>
            <a:spLocks noGrp="1" noChangeArrowheads="1"/>
          </p:cNvSpPr>
          <p:nvPr>
            <p:ph type="sldNum" sz="quarter" idx="4"/>
          </p:nvPr>
        </p:nvSpPr>
        <p:spPr bwMode="auto">
          <a:xfrm>
            <a:off x="6553200" y="5867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chemeClr val="bg1"/>
                </a:solidFill>
                <a:latin typeface="RotisSerif" charset="0"/>
              </a:defRPr>
            </a:lvl1pPr>
          </a:lstStyle>
          <a:p>
            <a:pPr>
              <a:defRPr/>
            </a:pPr>
            <a:fld id="{8593A7E6-598F-4DDE-9CBF-0036A1F4F8B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RotisSemiSerif Bold" charset="0"/>
        </a:defRPr>
      </a:lvl2pPr>
      <a:lvl3pPr algn="ctr" rtl="0" eaLnBrk="0" fontAlgn="base" hangingPunct="0">
        <a:spcBef>
          <a:spcPct val="0"/>
        </a:spcBef>
        <a:spcAft>
          <a:spcPct val="0"/>
        </a:spcAft>
        <a:defRPr sz="4400">
          <a:solidFill>
            <a:schemeClr val="bg1"/>
          </a:solidFill>
          <a:latin typeface="RotisSemiSerif Bold" charset="0"/>
        </a:defRPr>
      </a:lvl3pPr>
      <a:lvl4pPr algn="ctr" rtl="0" eaLnBrk="0" fontAlgn="base" hangingPunct="0">
        <a:spcBef>
          <a:spcPct val="0"/>
        </a:spcBef>
        <a:spcAft>
          <a:spcPct val="0"/>
        </a:spcAft>
        <a:defRPr sz="4400">
          <a:solidFill>
            <a:schemeClr val="bg1"/>
          </a:solidFill>
          <a:latin typeface="RotisSemiSerif Bold" charset="0"/>
        </a:defRPr>
      </a:lvl4pPr>
      <a:lvl5pPr algn="ctr" rtl="0" eaLnBrk="0" fontAlgn="base" hangingPunct="0">
        <a:spcBef>
          <a:spcPct val="0"/>
        </a:spcBef>
        <a:spcAft>
          <a:spcPct val="0"/>
        </a:spcAft>
        <a:defRPr sz="4400">
          <a:solidFill>
            <a:schemeClr val="bg1"/>
          </a:solidFill>
          <a:latin typeface="RotisSemiSerif Bold" charset="0"/>
        </a:defRPr>
      </a:lvl5pPr>
      <a:lvl6pPr marL="457200" algn="ctr" rtl="0" fontAlgn="base">
        <a:spcBef>
          <a:spcPct val="0"/>
        </a:spcBef>
        <a:spcAft>
          <a:spcPct val="0"/>
        </a:spcAft>
        <a:defRPr sz="4400">
          <a:solidFill>
            <a:schemeClr val="bg1"/>
          </a:solidFill>
          <a:latin typeface="RotisSemiSerif Bold" charset="0"/>
        </a:defRPr>
      </a:lvl6pPr>
      <a:lvl7pPr marL="914400" algn="ctr" rtl="0" fontAlgn="base">
        <a:spcBef>
          <a:spcPct val="0"/>
        </a:spcBef>
        <a:spcAft>
          <a:spcPct val="0"/>
        </a:spcAft>
        <a:defRPr sz="4400">
          <a:solidFill>
            <a:schemeClr val="bg1"/>
          </a:solidFill>
          <a:latin typeface="RotisSemiSerif Bold" charset="0"/>
        </a:defRPr>
      </a:lvl7pPr>
      <a:lvl8pPr marL="1371600" algn="ctr" rtl="0" fontAlgn="base">
        <a:spcBef>
          <a:spcPct val="0"/>
        </a:spcBef>
        <a:spcAft>
          <a:spcPct val="0"/>
        </a:spcAft>
        <a:defRPr sz="4400">
          <a:solidFill>
            <a:schemeClr val="bg1"/>
          </a:solidFill>
          <a:latin typeface="RotisSemiSerif Bold" charset="0"/>
        </a:defRPr>
      </a:lvl8pPr>
      <a:lvl9pPr marL="1828800" algn="ctr" rtl="0" fontAlgn="base">
        <a:spcBef>
          <a:spcPct val="0"/>
        </a:spcBef>
        <a:spcAft>
          <a:spcPct val="0"/>
        </a:spcAft>
        <a:defRPr sz="4400">
          <a:solidFill>
            <a:schemeClr val="bg1"/>
          </a:solidFill>
          <a:latin typeface="RotisSemiSerif Bold"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images.google.com/imgres?imgurl=http://www.guthriecenter.lib.ia.us/archive/2008/10/resolveuid/9eccc525834931d3c278a00b60c0c939&amp;imgrefurl=http://www.guthriecenter.lib.ia.us/archive/2008/10/boardmeeting/&amp;usg=__mToLLNRHIqdtf7CfOjkTV_LzF_Y=&amp;h=257&amp;w=300&amp;sz=26&amp;hl=en&amp;start=22&amp;tbnid=HhfFsjYZ2gw2sM:&amp;tbnh=99&amp;tbnw=116&amp;prev=/images?q=board+meeting&amp;gbv=2&amp;ndsp=20&amp;hl=en&amp;sa=N&amp;start=20"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images.google.com/imgres?imgurl=http://www.doversherborn.org/doverelementary/Library/CANADA/images/Organize_jpg_files/Juggler.jpg&amp;imgrefurl=http://fully-caffeinated.blogspot.com/2009/01/up-in-air-stm-is-concerned-i-have-too.html&amp;usg=__QVCtgy5nTZL1_YbTcVIuD2yGkVw=&amp;h=720&amp;w=600&amp;sz=41&amp;hl=en&amp;start=15&amp;tbnid=jlKQupg413pQqM:&amp;tbnh=140&amp;tbnw=117&amp;prev=/images?q=juggler&amp;gbv=2&amp;hl=en"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images.google.com/imgres?imgurl=http://www.doversherborn.org/doverelementary/Library/CANADA/images/Organize_jpg_files/Juggler.jpg&amp;imgrefurl=http://fully-caffeinated.blogspot.com/2009/01/up-in-air-stm-is-concerned-i-have-too.html&amp;usg=__QVCtgy5nTZL1_YbTcVIuD2yGkVw=&amp;h=720&amp;w=600&amp;sz=41&amp;hl=en&amp;start=15&amp;tbnid=jlKQupg413pQqM:&amp;tbnh=140&amp;tbnw=117&amp;prev=/images?q=juggler&amp;gbv=2&amp;hl=en"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3.xml"/><Relationship Id="rId5" Type="http://schemas.openxmlformats.org/officeDocument/2006/relationships/image" Target="../media/image32.jpeg"/><Relationship Id="rId4" Type="http://schemas.openxmlformats.org/officeDocument/2006/relationships/image" Target="../media/image3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43000"/>
            <a:ext cx="7696200" cy="2666290"/>
          </a:xfrm>
        </p:spPr>
        <p:txBody>
          <a:bodyPr>
            <a:noAutofit/>
          </a:bodyPr>
          <a:lstStyle/>
          <a:p>
            <a:pPr algn="ctr"/>
            <a:r>
              <a:rPr lang="en-US" dirty="0"/>
              <a:t>CONGRATULATIONS, YOU’VE BEEN ELECTED:  NOW WHAT </a:t>
            </a:r>
            <a:br>
              <a:rPr lang="en-US" dirty="0"/>
            </a:br>
            <a:r>
              <a:rPr lang="en-US" dirty="0"/>
              <a:t>DO YOU DO?</a:t>
            </a:r>
          </a:p>
        </p:txBody>
      </p:sp>
      <p:sp>
        <p:nvSpPr>
          <p:cNvPr id="3" name="Subtitle 2"/>
          <p:cNvSpPr>
            <a:spLocks noGrp="1"/>
          </p:cNvSpPr>
          <p:nvPr>
            <p:ph type="subTitle" idx="1"/>
          </p:nvPr>
        </p:nvSpPr>
        <p:spPr>
          <a:xfrm>
            <a:off x="1752600" y="3505200"/>
            <a:ext cx="5712179" cy="1524000"/>
          </a:xfrm>
        </p:spPr>
        <p:txBody>
          <a:bodyPr/>
          <a:lstStyle/>
          <a:p>
            <a:pPr algn="ctr"/>
            <a:r>
              <a:rPr lang="en-US" dirty="0"/>
              <a:t>APRIL 24, 2023</a:t>
            </a:r>
          </a:p>
        </p:txBody>
      </p:sp>
    </p:spTree>
    <p:extLst>
      <p:ext uri="{BB962C8B-B14F-4D97-AF65-F5344CB8AC3E}">
        <p14:creationId xmlns:p14="http://schemas.microsoft.com/office/powerpoint/2010/main" val="1747050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pPr lvl="1"/>
            <a:r>
              <a:rPr lang="en-US" altLang="en-US" sz="2800" dirty="0"/>
              <a:t>Lines of authority are different in local government</a:t>
            </a:r>
          </a:p>
          <a:p>
            <a:pPr lvl="2"/>
            <a:r>
              <a:rPr lang="en-US" altLang="en-US" sz="2800" dirty="0"/>
              <a:t>Concentrated power in business</a:t>
            </a:r>
          </a:p>
          <a:p>
            <a:pPr lvl="2">
              <a:buNone/>
            </a:pPr>
            <a:r>
              <a:rPr lang="en-US" altLang="en-US" sz="2800" dirty="0"/>
              <a:t>   vs. diluted power in municipalities</a:t>
            </a:r>
          </a:p>
          <a:p>
            <a:pPr lvl="2"/>
            <a:r>
              <a:rPr lang="en-US" altLang="en-US" sz="2800" dirty="0"/>
              <a:t>Governing is done collectively</a:t>
            </a:r>
          </a:p>
          <a:p>
            <a:pPr lvl="2"/>
            <a:r>
              <a:rPr lang="en-US" altLang="en-US" sz="2800" dirty="0"/>
              <a:t>Involves politicking, lobbying,</a:t>
            </a:r>
          </a:p>
          <a:p>
            <a:pPr lvl="2">
              <a:buNone/>
            </a:pPr>
            <a:r>
              <a:rPr lang="en-US" altLang="en-US" sz="2800" dirty="0"/>
              <a:t>	listening, discussion and compromise</a:t>
            </a:r>
          </a:p>
          <a:p>
            <a:pPr lvl="2"/>
            <a:r>
              <a:rPr lang="en-US" altLang="en-US" sz="3600" i="1" u="sng" dirty="0"/>
              <a:t>Unless you develop these skills, you </a:t>
            </a:r>
          </a:p>
          <a:p>
            <a:pPr lvl="2">
              <a:buNone/>
            </a:pPr>
            <a:r>
              <a:rPr lang="en-US" altLang="en-US" sz="3600" i="1" u="sng" dirty="0"/>
              <a:t>	will not succeed in local government</a:t>
            </a:r>
          </a:p>
          <a:p>
            <a:endParaRPr lang="en-US" dirty="0"/>
          </a:p>
        </p:txBody>
      </p:sp>
      <p:pic>
        <p:nvPicPr>
          <p:cNvPr id="4" name="Picture 9" descr="9eccc525834931d3c278a00b60c0c939">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2971800"/>
            <a:ext cx="1524000"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6239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marL="0" indent="0">
              <a:buNone/>
            </a:pPr>
            <a:r>
              <a:rPr lang="en-US" altLang="en-US" sz="4000" dirty="0"/>
              <a:t>Government is highly regulated; most businesses are not</a:t>
            </a:r>
          </a:p>
          <a:p>
            <a:pPr lvl="1"/>
            <a:endParaRPr lang="en-US" altLang="en-US" sz="2800" dirty="0"/>
          </a:p>
          <a:p>
            <a:pPr lvl="1"/>
            <a:r>
              <a:rPr lang="en-US" altLang="en-US" sz="2800" dirty="0"/>
              <a:t>Although the City of Washington is a home rule municipality, most everything we do requires State authorization</a:t>
            </a:r>
          </a:p>
          <a:p>
            <a:endParaRPr lang="en-US" dirty="0"/>
          </a:p>
        </p:txBody>
      </p:sp>
    </p:spTree>
    <p:extLst>
      <p:ext uri="{BB962C8B-B14F-4D97-AF65-F5344CB8AC3E}">
        <p14:creationId xmlns:p14="http://schemas.microsoft.com/office/powerpoint/2010/main" val="3205613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marL="0" indent="0">
              <a:buNone/>
            </a:pPr>
            <a:r>
              <a:rPr lang="en-US" altLang="en-US" sz="2800" dirty="0"/>
              <a:t>Government decision making is transparent and subject to media scrutiny</a:t>
            </a:r>
          </a:p>
          <a:p>
            <a:pPr lvl="1"/>
            <a:r>
              <a:rPr lang="en-US" altLang="en-US" sz="2400" dirty="0"/>
              <a:t>Government is subject to sunshine laws</a:t>
            </a:r>
          </a:p>
          <a:p>
            <a:pPr lvl="1"/>
            <a:r>
              <a:rPr lang="en-US" altLang="en-US" sz="2400" dirty="0"/>
              <a:t>All actions are visible and transparent</a:t>
            </a:r>
          </a:p>
          <a:p>
            <a:pPr lvl="1"/>
            <a:r>
              <a:rPr lang="en-US" altLang="en-US" sz="2400" dirty="0"/>
              <a:t>Businesses make decisions in private</a:t>
            </a:r>
          </a:p>
          <a:p>
            <a:pPr lvl="1"/>
            <a:r>
              <a:rPr lang="en-US" altLang="en-US" sz="2400" dirty="0"/>
              <a:t>Transparency can limit creativity and “brainstorming”</a:t>
            </a:r>
          </a:p>
          <a:p>
            <a:pPr lvl="1"/>
            <a:r>
              <a:rPr lang="en-US" altLang="en-US" sz="2400" dirty="0"/>
              <a:t>Conversely, it may encourage playing to the media or playing to the public through social media platforms</a:t>
            </a:r>
          </a:p>
          <a:p>
            <a:endParaRPr lang="en-US" altLang="en-US" sz="2800" dirty="0"/>
          </a:p>
          <a:p>
            <a:endParaRPr lang="en-US" dirty="0"/>
          </a:p>
        </p:txBody>
      </p:sp>
    </p:spTree>
    <p:extLst>
      <p:ext uri="{BB962C8B-B14F-4D97-AF65-F5344CB8AC3E}">
        <p14:creationId xmlns:p14="http://schemas.microsoft.com/office/powerpoint/2010/main" val="2585420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marL="0" indent="0">
              <a:lnSpc>
                <a:spcPct val="80000"/>
              </a:lnSpc>
              <a:buNone/>
            </a:pPr>
            <a:r>
              <a:rPr lang="en-US" altLang="en-US" sz="2800" dirty="0"/>
              <a:t>Success in Government cannot be measured by profit</a:t>
            </a:r>
          </a:p>
          <a:p>
            <a:pPr lvl="1">
              <a:lnSpc>
                <a:spcPct val="80000"/>
              </a:lnSpc>
            </a:pPr>
            <a:r>
              <a:rPr lang="en-US" altLang="en-US" sz="2400" dirty="0"/>
              <a:t>The purpose of a business is to show profit</a:t>
            </a:r>
          </a:p>
          <a:p>
            <a:pPr lvl="1">
              <a:lnSpc>
                <a:spcPct val="80000"/>
              </a:lnSpc>
            </a:pPr>
            <a:r>
              <a:rPr lang="en-US" altLang="en-US" sz="2400" dirty="0"/>
              <a:t>The purpose of government is not to make money</a:t>
            </a:r>
          </a:p>
          <a:p>
            <a:pPr lvl="1">
              <a:lnSpc>
                <a:spcPct val="80000"/>
              </a:lnSpc>
            </a:pPr>
            <a:r>
              <a:rPr lang="en-US" altLang="en-US" sz="2400" dirty="0"/>
              <a:t>Municipalities offer services, i.e., traffic regulations, enhancement of public health and safety, i.e., sewer and water</a:t>
            </a:r>
          </a:p>
          <a:p>
            <a:pPr lvl="1">
              <a:lnSpc>
                <a:spcPct val="80000"/>
              </a:lnSpc>
            </a:pPr>
            <a:r>
              <a:rPr lang="en-US" altLang="en-US" sz="2400" dirty="0"/>
              <a:t>Success is superior efficient services</a:t>
            </a:r>
          </a:p>
          <a:p>
            <a:endParaRPr lang="en-US" dirty="0"/>
          </a:p>
        </p:txBody>
      </p:sp>
    </p:spTree>
    <p:extLst>
      <p:ext uri="{BB962C8B-B14F-4D97-AF65-F5344CB8AC3E}">
        <p14:creationId xmlns:p14="http://schemas.microsoft.com/office/powerpoint/2010/main" val="1872019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79239-4B38-1D3E-BD42-8774FF61A623}"/>
              </a:ext>
            </a:extLst>
          </p:cNvPr>
          <p:cNvSpPr>
            <a:spLocks noGrp="1"/>
          </p:cNvSpPr>
          <p:nvPr>
            <p:ph type="title"/>
          </p:nvPr>
        </p:nvSpPr>
        <p:spPr/>
        <p:txBody>
          <a:bodyPr/>
          <a:lstStyle/>
          <a:p>
            <a:r>
              <a:rPr lang="en-US" dirty="0"/>
              <a:t>			   TO DO:</a:t>
            </a:r>
          </a:p>
        </p:txBody>
      </p:sp>
      <p:sp>
        <p:nvSpPr>
          <p:cNvPr id="3" name="Content Placeholder 2">
            <a:extLst>
              <a:ext uri="{FF2B5EF4-FFF2-40B4-BE49-F238E27FC236}">
                <a16:creationId xmlns:a16="http://schemas.microsoft.com/office/drawing/2014/main" id="{BAB33E9E-6E5F-6255-901E-9814E0D9C85A}"/>
              </a:ext>
            </a:extLst>
          </p:cNvPr>
          <p:cNvSpPr>
            <a:spLocks noGrp="1"/>
          </p:cNvSpPr>
          <p:nvPr>
            <p:ph sz="quarter" idx="1"/>
          </p:nvPr>
        </p:nvSpPr>
        <p:spPr/>
        <p:txBody>
          <a:bodyPr/>
          <a:lstStyle/>
          <a:p>
            <a:pPr marL="0" indent="0">
              <a:buNone/>
            </a:pPr>
            <a:r>
              <a:rPr lang="en-US" sz="4400" dirty="0"/>
              <a:t>Check your email and text messages regularly</a:t>
            </a:r>
          </a:p>
          <a:p>
            <a:pPr marL="0" indent="0">
              <a:buNone/>
            </a:pPr>
            <a:endParaRPr lang="en-US" sz="4400" dirty="0"/>
          </a:p>
          <a:p>
            <a:pPr marL="0" indent="0">
              <a:buNone/>
            </a:pPr>
            <a:r>
              <a:rPr lang="en-US" sz="4400" u="sng" dirty="0"/>
              <a:t>Do not “Reply All”</a:t>
            </a:r>
          </a:p>
        </p:txBody>
      </p:sp>
    </p:spTree>
    <p:extLst>
      <p:ext uri="{BB962C8B-B14F-4D97-AF65-F5344CB8AC3E}">
        <p14:creationId xmlns:p14="http://schemas.microsoft.com/office/powerpoint/2010/main" val="3821917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pPr marL="0" indent="0">
              <a:lnSpc>
                <a:spcPct val="90000"/>
              </a:lnSpc>
              <a:buNone/>
            </a:pPr>
            <a:r>
              <a:rPr lang="en-US" altLang="en-US" sz="2800" dirty="0"/>
              <a:t>Government success is difficult to quantify</a:t>
            </a:r>
          </a:p>
          <a:p>
            <a:pPr lvl="1">
              <a:lnSpc>
                <a:spcPct val="90000"/>
              </a:lnSpc>
            </a:pPr>
            <a:r>
              <a:rPr lang="en-US" altLang="en-US" sz="2400" dirty="0"/>
              <a:t>Business sells the best product at the</a:t>
            </a:r>
          </a:p>
          <a:p>
            <a:pPr lvl="1">
              <a:lnSpc>
                <a:spcPct val="90000"/>
              </a:lnSpc>
              <a:buNone/>
            </a:pPr>
            <a:r>
              <a:rPr lang="en-US" altLang="en-US" sz="2400" dirty="0"/>
              <a:t>	lowest price</a:t>
            </a:r>
          </a:p>
          <a:p>
            <a:pPr lvl="1">
              <a:lnSpc>
                <a:spcPct val="90000"/>
              </a:lnSpc>
            </a:pPr>
            <a:r>
              <a:rPr lang="en-US" altLang="en-US" sz="2400" dirty="0"/>
              <a:t>A municipality’s relationship with</a:t>
            </a:r>
          </a:p>
          <a:p>
            <a:pPr lvl="1">
              <a:lnSpc>
                <a:spcPct val="90000"/>
              </a:lnSpc>
              <a:buNone/>
            </a:pPr>
            <a:r>
              <a:rPr lang="en-US" altLang="en-US" sz="2400" dirty="0"/>
              <a:t>	its residents (customers) is complex</a:t>
            </a:r>
          </a:p>
          <a:p>
            <a:pPr lvl="1">
              <a:lnSpc>
                <a:spcPct val="90000"/>
              </a:lnSpc>
              <a:buNone/>
            </a:pPr>
            <a:r>
              <a:rPr lang="en-US" altLang="en-US" sz="2400" dirty="0"/>
              <a:t>	and difficult to measure</a:t>
            </a:r>
          </a:p>
          <a:p>
            <a:pPr lvl="1">
              <a:lnSpc>
                <a:spcPct val="90000"/>
              </a:lnSpc>
            </a:pPr>
            <a:r>
              <a:rPr lang="en-US" altLang="en-US" sz="2400" dirty="0"/>
              <a:t>Taxes are difficult to equate or compare to service</a:t>
            </a:r>
          </a:p>
          <a:p>
            <a:pPr lvl="1">
              <a:lnSpc>
                <a:spcPct val="90000"/>
              </a:lnSpc>
            </a:pPr>
            <a:r>
              <a:rPr lang="en-US" altLang="en-US" sz="2400" dirty="0"/>
              <a:t>Result – resident sees no contradiction in asking for better police services while simultaneously demanding lower taxes</a:t>
            </a:r>
          </a:p>
          <a:p>
            <a:endParaRPr lang="en-US" dirty="0"/>
          </a:p>
        </p:txBody>
      </p:sp>
    </p:spTree>
    <p:extLst>
      <p:ext uri="{BB962C8B-B14F-4D97-AF65-F5344CB8AC3E}">
        <p14:creationId xmlns:p14="http://schemas.microsoft.com/office/powerpoint/2010/main" val="1826571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MAJOR RESPONSIBLITIES</a:t>
            </a:r>
          </a:p>
        </p:txBody>
      </p:sp>
      <p:sp>
        <p:nvSpPr>
          <p:cNvPr id="3" name="Content Placeholder 2"/>
          <p:cNvSpPr>
            <a:spLocks noGrp="1"/>
          </p:cNvSpPr>
          <p:nvPr>
            <p:ph sz="quarter" idx="1"/>
          </p:nvPr>
        </p:nvSpPr>
        <p:spPr/>
        <p:txBody>
          <a:bodyPr>
            <a:normAutofit/>
          </a:bodyPr>
          <a:lstStyle/>
          <a:p>
            <a:r>
              <a:rPr lang="en-US" altLang="en-US" sz="4400" dirty="0"/>
              <a:t>City Council </a:t>
            </a:r>
            <a:r>
              <a:rPr lang="en-US" altLang="en-US" sz="2800" dirty="0"/>
              <a:t>(Chapter 30 &amp; 31City Code) </a:t>
            </a:r>
            <a:r>
              <a:rPr lang="en-US" altLang="en-US" sz="4400" dirty="0"/>
              <a:t>:</a:t>
            </a:r>
          </a:p>
          <a:p>
            <a:pPr marL="0" indent="0">
              <a:buNone/>
            </a:pPr>
            <a:r>
              <a:rPr lang="en-US" altLang="en-US" sz="1600" dirty="0"/>
              <a:t>	Resolutions &amp; Ordinances</a:t>
            </a:r>
          </a:p>
          <a:p>
            <a:pPr marL="0" indent="0">
              <a:buNone/>
            </a:pPr>
            <a:r>
              <a:rPr lang="en-US" altLang="en-US" sz="1600" dirty="0"/>
              <a:t>	Policies</a:t>
            </a:r>
          </a:p>
          <a:p>
            <a:pPr marL="0" indent="0">
              <a:buNone/>
            </a:pPr>
            <a:r>
              <a:rPr lang="en-US" altLang="en-US" sz="1600" dirty="0"/>
              <a:t>	Sets General Directions	</a:t>
            </a:r>
          </a:p>
          <a:p>
            <a:pPr marL="0" indent="0">
              <a:buNone/>
            </a:pPr>
            <a:r>
              <a:rPr lang="en-US" altLang="en-US" sz="1600" dirty="0"/>
              <a:t>	Taxes /  Budget</a:t>
            </a:r>
          </a:p>
          <a:p>
            <a:r>
              <a:rPr lang="en-US" altLang="en-US" sz="4400" dirty="0"/>
              <a:t>City Administrator:</a:t>
            </a:r>
          </a:p>
          <a:p>
            <a:pPr marL="365760" lvl="1" indent="0">
              <a:buNone/>
            </a:pPr>
            <a:r>
              <a:rPr lang="en-US" altLang="en-US" sz="2800" dirty="0"/>
              <a:t>	</a:t>
            </a:r>
            <a:r>
              <a:rPr lang="en-US" altLang="en-US" sz="1600" dirty="0"/>
              <a:t>Accountable to City Council</a:t>
            </a:r>
          </a:p>
          <a:p>
            <a:pPr marL="365760" lvl="1" indent="0">
              <a:buNone/>
            </a:pPr>
            <a:r>
              <a:rPr lang="en-US" altLang="en-US" sz="1600" dirty="0"/>
              <a:t>	Hiring &amp; firing (except for police chief)</a:t>
            </a:r>
          </a:p>
          <a:p>
            <a:pPr marL="365760" lvl="1" indent="0">
              <a:buNone/>
            </a:pPr>
            <a:r>
              <a:rPr lang="en-US" altLang="en-US" sz="1400" dirty="0"/>
              <a:t>	</a:t>
            </a:r>
            <a:r>
              <a:rPr lang="en-US" altLang="en-US" sz="1600" dirty="0"/>
              <a:t>Oversees daily operations of city staff and city services </a:t>
            </a:r>
          </a:p>
          <a:p>
            <a:endParaRPr lang="en-US" dirty="0"/>
          </a:p>
        </p:txBody>
      </p:sp>
    </p:spTree>
    <p:extLst>
      <p:ext uri="{BB962C8B-B14F-4D97-AF65-F5344CB8AC3E}">
        <p14:creationId xmlns:p14="http://schemas.microsoft.com/office/powerpoint/2010/main" val="2028415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r>
              <a:rPr lang="en-US" altLang="en-US" sz="3200" dirty="0"/>
              <a:t>Local Government Leadership Changes Regularly </a:t>
            </a:r>
            <a:r>
              <a:rPr lang="en-US" altLang="en-US" sz="3200" i="1" u="sng" dirty="0"/>
              <a:t>(Administrative staff stability is a key to consistent services to the community)</a:t>
            </a:r>
          </a:p>
          <a:p>
            <a:pPr lvl="1"/>
            <a:endParaRPr lang="en-US" altLang="en-US" sz="2000" dirty="0"/>
          </a:p>
          <a:p>
            <a:pPr lvl="1"/>
            <a:r>
              <a:rPr lang="en-US" altLang="en-US" sz="2800" dirty="0"/>
              <a:t>Businesses tend to have more stability and predictability</a:t>
            </a:r>
          </a:p>
          <a:p>
            <a:pPr lvl="1"/>
            <a:r>
              <a:rPr lang="en-US" altLang="en-US" sz="2800" dirty="0"/>
              <a:t>Every two years, municipal government changes</a:t>
            </a:r>
          </a:p>
          <a:p>
            <a:endParaRPr lang="en-US" dirty="0"/>
          </a:p>
        </p:txBody>
      </p:sp>
    </p:spTree>
    <p:extLst>
      <p:ext uri="{BB962C8B-B14F-4D97-AF65-F5344CB8AC3E}">
        <p14:creationId xmlns:p14="http://schemas.microsoft.com/office/powerpoint/2010/main" val="939466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 Relations</a:t>
            </a:r>
          </a:p>
        </p:txBody>
      </p:sp>
      <p:sp>
        <p:nvSpPr>
          <p:cNvPr id="3" name="Content Placeholder 2"/>
          <p:cNvSpPr>
            <a:spLocks noGrp="1"/>
          </p:cNvSpPr>
          <p:nvPr>
            <p:ph sz="quarter" idx="1"/>
          </p:nvPr>
        </p:nvSpPr>
        <p:spPr/>
        <p:txBody>
          <a:bodyPr/>
          <a:lstStyle/>
          <a:p>
            <a:r>
              <a:rPr lang="en-US" altLang="en-US" sz="3200" dirty="0"/>
              <a:t>Always free to talk to Media with </a:t>
            </a:r>
            <a:r>
              <a:rPr lang="en-US" altLang="en-US" sz="3200" i="1" u="sng" dirty="0"/>
              <a:t>your</a:t>
            </a:r>
            <a:r>
              <a:rPr lang="en-US" altLang="en-US" sz="3200" i="1" dirty="0"/>
              <a:t> </a:t>
            </a:r>
            <a:r>
              <a:rPr lang="en-US" altLang="en-US" sz="3200" dirty="0"/>
              <a:t>opinion</a:t>
            </a:r>
          </a:p>
          <a:p>
            <a:r>
              <a:rPr lang="en-US" altLang="en-US" sz="3200" dirty="0"/>
              <a:t>Official Statements:</a:t>
            </a:r>
          </a:p>
          <a:p>
            <a:pPr marL="0" indent="0">
              <a:buNone/>
            </a:pPr>
            <a:r>
              <a:rPr lang="en-US" altLang="en-US" sz="3200" dirty="0"/>
              <a:t>	- 	Mayor</a:t>
            </a:r>
          </a:p>
          <a:p>
            <a:pPr marL="0" indent="0">
              <a:buNone/>
            </a:pPr>
            <a:r>
              <a:rPr lang="en-US" altLang="en-US" sz="3200" dirty="0"/>
              <a:t>	-	City Administrator</a:t>
            </a:r>
          </a:p>
          <a:p>
            <a:pPr marL="0" indent="0">
              <a:buNone/>
            </a:pPr>
            <a:r>
              <a:rPr lang="en-US" altLang="en-US" sz="3200" dirty="0"/>
              <a:t>	-	Department Heads with advice from 		City Administrator</a:t>
            </a:r>
          </a:p>
          <a:p>
            <a:endParaRPr lang="en-US" dirty="0"/>
          </a:p>
        </p:txBody>
      </p:sp>
    </p:spTree>
    <p:extLst>
      <p:ext uri="{BB962C8B-B14F-4D97-AF65-F5344CB8AC3E}">
        <p14:creationId xmlns:p14="http://schemas.microsoft.com/office/powerpoint/2010/main" val="949427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Meeting Agendas</a:t>
            </a:r>
          </a:p>
        </p:txBody>
      </p:sp>
      <p:sp>
        <p:nvSpPr>
          <p:cNvPr id="3" name="Content Placeholder 2"/>
          <p:cNvSpPr>
            <a:spLocks noGrp="1"/>
          </p:cNvSpPr>
          <p:nvPr>
            <p:ph sz="quarter" idx="1"/>
          </p:nvPr>
        </p:nvSpPr>
        <p:spPr/>
        <p:txBody>
          <a:bodyPr/>
          <a:lstStyle/>
          <a:p>
            <a:pPr lvl="1"/>
            <a:r>
              <a:rPr lang="en-US" altLang="en-US" sz="2400" dirty="0"/>
              <a:t>Agenda Packets posted 48 hours before the date and time of meeting.</a:t>
            </a:r>
          </a:p>
          <a:p>
            <a:pPr lvl="1"/>
            <a:r>
              <a:rPr lang="en-US" altLang="en-US" sz="2400" dirty="0"/>
              <a:t>Agenda Packets posted on City Website.</a:t>
            </a:r>
          </a:p>
          <a:p>
            <a:pPr lvl="1"/>
            <a:r>
              <a:rPr lang="en-US" altLang="en-US" sz="2400" dirty="0"/>
              <a:t>Agenda items have thorough narratives by city staff detailing the nature of the discussion.</a:t>
            </a:r>
          </a:p>
          <a:p>
            <a:pPr lvl="1"/>
            <a:r>
              <a:rPr lang="en-US" altLang="en-US" sz="2400" dirty="0"/>
              <a:t>Prior to every council meeting – Council Report providing updates from every city department.</a:t>
            </a:r>
          </a:p>
          <a:p>
            <a:pPr lvl="1"/>
            <a:r>
              <a:rPr lang="en-US" altLang="en-US" sz="2400" dirty="0"/>
              <a:t>Updates from City Administrator provided by email when necessary</a:t>
            </a:r>
          </a:p>
          <a:p>
            <a:endParaRPr lang="en-US" dirty="0"/>
          </a:p>
        </p:txBody>
      </p:sp>
    </p:spTree>
    <p:extLst>
      <p:ext uri="{BB962C8B-B14F-4D97-AF65-F5344CB8AC3E}">
        <p14:creationId xmlns:p14="http://schemas.microsoft.com/office/powerpoint/2010/main" val="134091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Don </a:t>
            </a:r>
            <a:r>
              <a:rPr lang="en-US" dirty="0" err="1"/>
              <a:t>Borut</a:t>
            </a:r>
            <a:r>
              <a:rPr lang="en-US" dirty="0"/>
              <a:t>, former E.D. of NLC</a:t>
            </a:r>
          </a:p>
        </p:txBody>
      </p:sp>
      <p:sp>
        <p:nvSpPr>
          <p:cNvPr id="3" name="Content Placeholder 2"/>
          <p:cNvSpPr>
            <a:spLocks noGrp="1"/>
          </p:cNvSpPr>
          <p:nvPr>
            <p:ph sz="quarter" idx="1"/>
          </p:nvPr>
        </p:nvSpPr>
        <p:spPr/>
        <p:txBody>
          <a:bodyPr>
            <a:normAutofit/>
          </a:bodyPr>
          <a:lstStyle/>
          <a:p>
            <a:pPr marL="0" indent="0">
              <a:buNone/>
            </a:pPr>
            <a:r>
              <a:rPr lang="en-US" sz="2800" dirty="0"/>
              <a:t>“Running for public office at the local level is an irrational and unnatural act.  You permit yourself to be scrutinized more than any blood cell under a microscope, for below market pay, so that citizens can call you day and night.  And for what?  The right to make decisions that will tick off half the folks in town.”</a:t>
            </a:r>
          </a:p>
        </p:txBody>
      </p:sp>
      <p:pic>
        <p:nvPicPr>
          <p:cNvPr id="4" name="Picture 14" descr="Juggler">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419600"/>
            <a:ext cx="198913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2001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9444-D2EB-9CF6-50E3-A2A96C3C70B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F789867-A279-14FF-3CCB-82E1739B9009}"/>
              </a:ext>
            </a:extLst>
          </p:cNvPr>
          <p:cNvSpPr>
            <a:spLocks noGrp="1"/>
          </p:cNvSpPr>
          <p:nvPr>
            <p:ph sz="quarter" idx="1"/>
          </p:nvPr>
        </p:nvSpPr>
        <p:spPr/>
        <p:txBody>
          <a:bodyPr/>
          <a:lstStyle/>
          <a:p>
            <a:pPr marL="0" indent="0">
              <a:buNone/>
            </a:pPr>
            <a:r>
              <a:rPr lang="en-US" sz="6000" dirty="0"/>
              <a:t>“Where there is no vision, the people perish…”</a:t>
            </a:r>
          </a:p>
          <a:p>
            <a:endParaRPr lang="en-US" dirty="0"/>
          </a:p>
          <a:p>
            <a:pPr marL="0" indent="0">
              <a:buNone/>
            </a:pPr>
            <a:r>
              <a:rPr lang="en-US" dirty="0"/>
              <a:t>						Proverbs 29:18</a:t>
            </a:r>
          </a:p>
        </p:txBody>
      </p:sp>
    </p:spTree>
    <p:extLst>
      <p:ext uri="{BB962C8B-B14F-4D97-AF65-F5344CB8AC3E}">
        <p14:creationId xmlns:p14="http://schemas.microsoft.com/office/powerpoint/2010/main" val="316431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Strategic Planning</a:t>
            </a:r>
          </a:p>
        </p:txBody>
      </p:sp>
      <p:sp>
        <p:nvSpPr>
          <p:cNvPr id="3" name="Content Placeholder 2"/>
          <p:cNvSpPr>
            <a:spLocks noGrp="1"/>
          </p:cNvSpPr>
          <p:nvPr>
            <p:ph sz="quarter" idx="1"/>
          </p:nvPr>
        </p:nvSpPr>
        <p:spPr>
          <a:xfrm>
            <a:off x="457200" y="2209800"/>
            <a:ext cx="8229600" cy="3916363"/>
          </a:xfrm>
        </p:spPr>
        <p:txBody>
          <a:bodyPr/>
          <a:lstStyle/>
          <a:p>
            <a:pPr algn="ctr">
              <a:buNone/>
            </a:pPr>
            <a:r>
              <a:rPr lang="en-US" altLang="en-US" sz="3200" i="1" dirty="0"/>
              <a:t>“If you don’t know where you are going,</a:t>
            </a:r>
          </a:p>
          <a:p>
            <a:pPr algn="ctr">
              <a:buNone/>
            </a:pPr>
            <a:r>
              <a:rPr lang="en-US" altLang="en-US" sz="3200" i="1" dirty="0"/>
              <a:t>you might wind up someplace else.”</a:t>
            </a:r>
          </a:p>
          <a:p>
            <a:pPr algn="ctr">
              <a:buNone/>
            </a:pPr>
            <a:endParaRPr lang="en-US" altLang="en-US" sz="3200" dirty="0"/>
          </a:p>
          <a:p>
            <a:pPr algn="ctr">
              <a:buNone/>
            </a:pPr>
            <a:r>
              <a:rPr lang="en-US" altLang="en-US" sz="3200" dirty="0"/>
              <a:t>Yogi Berra</a:t>
            </a:r>
          </a:p>
          <a:p>
            <a:endParaRPr lang="en-US" dirty="0"/>
          </a:p>
        </p:txBody>
      </p:sp>
    </p:spTree>
    <p:extLst>
      <p:ext uri="{BB962C8B-B14F-4D97-AF65-F5344CB8AC3E}">
        <p14:creationId xmlns:p14="http://schemas.microsoft.com/office/powerpoint/2010/main" val="2776861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457200" y="1981200"/>
            <a:ext cx="8229600" cy="4144963"/>
          </a:xfrm>
        </p:spPr>
        <p:txBody>
          <a:bodyPr>
            <a:normAutofit/>
          </a:bodyPr>
          <a:lstStyle/>
          <a:p>
            <a:pPr algn="ctr">
              <a:buNone/>
            </a:pPr>
            <a:r>
              <a:rPr lang="en-US" altLang="en-US" sz="3200" i="1" dirty="0"/>
              <a:t>“</a:t>
            </a:r>
            <a:r>
              <a:rPr lang="en-US" altLang="en-US" sz="6000" i="1" dirty="0"/>
              <a:t>It’s better to look ahead to prepare than to look back and regret.”</a:t>
            </a:r>
          </a:p>
          <a:p>
            <a:pPr algn="ctr">
              <a:buNone/>
            </a:pPr>
            <a:endParaRPr lang="en-US" altLang="en-US" sz="3200" dirty="0"/>
          </a:p>
          <a:p>
            <a:endParaRPr lang="en-US" sz="3200" dirty="0"/>
          </a:p>
        </p:txBody>
      </p:sp>
    </p:spTree>
    <p:extLst>
      <p:ext uri="{BB962C8B-B14F-4D97-AF65-F5344CB8AC3E}">
        <p14:creationId xmlns:p14="http://schemas.microsoft.com/office/powerpoint/2010/main" val="484382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lnSpcReduction="10000"/>
          </a:bodyPr>
          <a:lstStyle/>
          <a:p>
            <a:r>
              <a:rPr lang="en-US" altLang="en-US" sz="4400" dirty="0"/>
              <a:t>Your City Administrator wants you to have all the information to assist you in your decision making….he also offers opinions, when asked.</a:t>
            </a:r>
          </a:p>
          <a:p>
            <a:r>
              <a:rPr lang="en-US" altLang="en-US" sz="4400" dirty="0"/>
              <a:t>Guiding Council members - “</a:t>
            </a:r>
            <a:r>
              <a:rPr lang="en-US" altLang="en-US" sz="4400" i="1" dirty="0"/>
              <a:t>Without Fear or Favor”</a:t>
            </a:r>
          </a:p>
          <a:p>
            <a:endParaRPr lang="en-US" dirty="0"/>
          </a:p>
        </p:txBody>
      </p:sp>
    </p:spTree>
    <p:extLst>
      <p:ext uri="{BB962C8B-B14F-4D97-AF65-F5344CB8AC3E}">
        <p14:creationId xmlns:p14="http://schemas.microsoft.com/office/powerpoint/2010/main" val="3478714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
          </p:nvPr>
        </p:nvSpPr>
        <p:spPr/>
        <p:txBody>
          <a:bodyPr/>
          <a:lstStyle/>
          <a:p>
            <a:r>
              <a:rPr lang="en-US" altLang="en-US" sz="4000" dirty="0"/>
              <a:t>In-house Staff</a:t>
            </a:r>
          </a:p>
          <a:p>
            <a:pPr lvl="1"/>
            <a:r>
              <a:rPr lang="en-US" altLang="en-US" sz="2800" dirty="0"/>
              <a:t>Give them a chance</a:t>
            </a:r>
          </a:p>
          <a:p>
            <a:pPr lvl="2"/>
            <a:r>
              <a:rPr lang="en-US" altLang="en-US" sz="2800" dirty="0"/>
              <a:t>Issues are complex</a:t>
            </a:r>
          </a:p>
          <a:p>
            <a:pPr lvl="2"/>
            <a:r>
              <a:rPr lang="en-US" altLang="en-US" sz="2800" dirty="0"/>
              <a:t>They are professionals/not politicians</a:t>
            </a:r>
          </a:p>
          <a:p>
            <a:pPr lvl="2"/>
            <a:r>
              <a:rPr lang="en-US" altLang="en-US" sz="2800" dirty="0"/>
              <a:t>Change is natural for municipal staff</a:t>
            </a:r>
          </a:p>
          <a:p>
            <a:pPr lvl="2"/>
            <a:r>
              <a:rPr lang="en-US" altLang="en-US" sz="2800" dirty="0"/>
              <a:t>Self-preservation – this is their livelihood</a:t>
            </a:r>
          </a:p>
          <a:p>
            <a:endParaRPr lang="en-US" dirty="0"/>
          </a:p>
        </p:txBody>
      </p:sp>
    </p:spTree>
    <p:extLst>
      <p:ext uri="{BB962C8B-B14F-4D97-AF65-F5344CB8AC3E}">
        <p14:creationId xmlns:p14="http://schemas.microsoft.com/office/powerpoint/2010/main" val="17451955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lnSpcReduction="10000"/>
          </a:bodyPr>
          <a:lstStyle/>
          <a:p>
            <a:r>
              <a:rPr lang="en-US" altLang="en-US" sz="2800" dirty="0"/>
              <a:t>Working with professionals</a:t>
            </a:r>
          </a:p>
          <a:p>
            <a:pPr lvl="1"/>
            <a:r>
              <a:rPr lang="en-US" altLang="en-US" sz="2400" dirty="0"/>
              <a:t>Your attorney</a:t>
            </a:r>
          </a:p>
          <a:p>
            <a:pPr lvl="2"/>
            <a:r>
              <a:rPr lang="en-US" altLang="en-US" sz="2000" dirty="0"/>
              <a:t>Local government is highly regulated; this may limit what you can legally do</a:t>
            </a:r>
          </a:p>
          <a:p>
            <a:pPr lvl="2"/>
            <a:r>
              <a:rPr lang="en-US" altLang="en-US" sz="2000" dirty="0"/>
              <a:t>Law is not a science</a:t>
            </a:r>
          </a:p>
          <a:p>
            <a:pPr lvl="2"/>
            <a:r>
              <a:rPr lang="en-US" altLang="en-US" sz="2000" dirty="0"/>
              <a:t>Objective laws, but subjective personalities enforce and execute the law</a:t>
            </a:r>
          </a:p>
          <a:p>
            <a:pPr lvl="2"/>
            <a:r>
              <a:rPr lang="en-US" altLang="en-US" sz="2000" dirty="0"/>
              <a:t>Litigation is more about finality than fairness</a:t>
            </a:r>
          </a:p>
          <a:p>
            <a:pPr lvl="2"/>
            <a:r>
              <a:rPr lang="en-US" altLang="en-US" sz="2000" dirty="0"/>
              <a:t>All litigation ends, but it does not all necessarily end fairly</a:t>
            </a:r>
          </a:p>
          <a:p>
            <a:pPr lvl="2"/>
            <a:r>
              <a:rPr lang="en-US" altLang="en-US" sz="2000" dirty="0"/>
              <a:t>Over-confident predictions regarding negotiations and/or litigation should be viewed with some suspicion</a:t>
            </a:r>
          </a:p>
          <a:p>
            <a:pPr lvl="2"/>
            <a:r>
              <a:rPr lang="en-US" altLang="en-US" sz="2000" dirty="0"/>
              <a:t>Consider the worst possible result in weighing settlement of litigation – can you live with that result?</a:t>
            </a:r>
          </a:p>
          <a:p>
            <a:endParaRPr lang="en-US" dirty="0"/>
          </a:p>
        </p:txBody>
      </p:sp>
    </p:spTree>
    <p:extLst>
      <p:ext uri="{BB962C8B-B14F-4D97-AF65-F5344CB8AC3E}">
        <p14:creationId xmlns:p14="http://schemas.microsoft.com/office/powerpoint/2010/main" val="2889832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MOST LOCAL GOVERNMENTS…</a:t>
            </a:r>
          </a:p>
        </p:txBody>
      </p:sp>
      <p:sp>
        <p:nvSpPr>
          <p:cNvPr id="3" name="Content Placeholder 2"/>
          <p:cNvSpPr>
            <a:spLocks noGrp="1"/>
          </p:cNvSpPr>
          <p:nvPr>
            <p:ph sz="quarter" idx="1"/>
          </p:nvPr>
        </p:nvSpPr>
        <p:spPr/>
        <p:txBody>
          <a:bodyPr>
            <a:normAutofit/>
          </a:bodyPr>
          <a:lstStyle/>
          <a:p>
            <a:pPr algn="ctr">
              <a:buNone/>
            </a:pPr>
            <a:endParaRPr lang="en-US" altLang="en-US" sz="3200" i="1" dirty="0"/>
          </a:p>
          <a:p>
            <a:pPr algn="ctr">
              <a:buNone/>
            </a:pPr>
            <a:r>
              <a:rPr lang="en-US" altLang="en-US" sz="3200" i="1" dirty="0"/>
              <a:t>“I did nothing in particular and</a:t>
            </a:r>
          </a:p>
          <a:p>
            <a:pPr algn="ctr">
              <a:buNone/>
            </a:pPr>
            <a:r>
              <a:rPr lang="en-US" altLang="en-US" sz="3200" i="1" dirty="0"/>
              <a:t>I did it well.”</a:t>
            </a:r>
            <a:endParaRPr lang="en-US" altLang="en-US" sz="3200" dirty="0"/>
          </a:p>
          <a:p>
            <a:pPr algn="ctr">
              <a:buNone/>
            </a:pPr>
            <a:endParaRPr lang="en-US" altLang="en-US" sz="3200" dirty="0"/>
          </a:p>
          <a:p>
            <a:pPr algn="ctr">
              <a:buNone/>
            </a:pPr>
            <a:r>
              <a:rPr lang="en-US" altLang="en-US" sz="3200" dirty="0"/>
              <a:t>Gilbert &amp; Sullivan Operetta, </a:t>
            </a:r>
            <a:r>
              <a:rPr lang="en-US" altLang="en-US" sz="3200" dirty="0" err="1"/>
              <a:t>Iolanth</a:t>
            </a:r>
            <a:endParaRPr lang="en-US" altLang="en-US" sz="3200" i="1" dirty="0"/>
          </a:p>
          <a:p>
            <a:endParaRPr lang="en-US" sz="3200" dirty="0"/>
          </a:p>
        </p:txBody>
      </p:sp>
    </p:spTree>
    <p:extLst>
      <p:ext uri="{BB962C8B-B14F-4D97-AF65-F5344CB8AC3E}">
        <p14:creationId xmlns:p14="http://schemas.microsoft.com/office/powerpoint/2010/main" val="1616507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pPr algn="ctr">
              <a:buNone/>
            </a:pPr>
            <a:r>
              <a:rPr lang="en-US" altLang="en-US" sz="3200" i="1" dirty="0"/>
              <a:t>“If it moves, regulate it.</a:t>
            </a:r>
          </a:p>
          <a:p>
            <a:pPr algn="ctr">
              <a:buNone/>
            </a:pPr>
            <a:r>
              <a:rPr lang="en-US" altLang="en-US" sz="3200" i="1" dirty="0"/>
              <a:t>If it doesn’t move, kick it and</a:t>
            </a:r>
          </a:p>
          <a:p>
            <a:pPr algn="ctr">
              <a:buNone/>
            </a:pPr>
            <a:r>
              <a:rPr lang="en-US" altLang="en-US" sz="3200" i="1" dirty="0"/>
              <a:t>then regulate it”</a:t>
            </a:r>
          </a:p>
          <a:p>
            <a:pPr algn="ctr">
              <a:buNone/>
            </a:pPr>
            <a:endParaRPr lang="en-US" altLang="en-US" sz="3200" i="1" dirty="0"/>
          </a:p>
          <a:p>
            <a:pPr algn="ctr">
              <a:buNone/>
            </a:pPr>
            <a:r>
              <a:rPr lang="en-US" altLang="en-US" sz="3200" dirty="0"/>
              <a:t>Unnamed Federal Bureaucrat</a:t>
            </a:r>
          </a:p>
          <a:p>
            <a:endParaRPr lang="en-US" sz="3200" dirty="0"/>
          </a:p>
        </p:txBody>
      </p:sp>
    </p:spTree>
    <p:extLst>
      <p:ext uri="{BB962C8B-B14F-4D97-AF65-F5344CB8AC3E}">
        <p14:creationId xmlns:p14="http://schemas.microsoft.com/office/powerpoint/2010/main" val="34764794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pPr algn="ctr">
              <a:buNone/>
            </a:pPr>
            <a:endParaRPr lang="en-US" altLang="en-US" i="1" dirty="0"/>
          </a:p>
          <a:p>
            <a:pPr algn="ctr">
              <a:buNone/>
            </a:pPr>
            <a:r>
              <a:rPr lang="en-US" altLang="en-US" sz="2800" i="1" dirty="0"/>
              <a:t>“Many forms of Government have been tried and will be tried in this world of sin and woe.  No one pretends that democracy is perfect or all-wise.  Indeed, it has been said that democracy is the worst form of Government except all those others that have been tried from time to time.”</a:t>
            </a:r>
            <a:endParaRPr lang="en-US" altLang="en-US" sz="2800" dirty="0"/>
          </a:p>
          <a:p>
            <a:pPr algn="ctr">
              <a:buNone/>
            </a:pPr>
            <a:endParaRPr lang="en-US" altLang="en-US" sz="2800" dirty="0"/>
          </a:p>
          <a:p>
            <a:pPr algn="ctr">
              <a:buNone/>
            </a:pPr>
            <a:r>
              <a:rPr lang="en-US" altLang="en-US" sz="2800" dirty="0"/>
              <a:t>Winston Churchill</a:t>
            </a:r>
            <a:endParaRPr lang="en-US" altLang="en-US" sz="2800" i="1" dirty="0"/>
          </a:p>
          <a:p>
            <a:endParaRPr lang="en-US" sz="2800" dirty="0"/>
          </a:p>
        </p:txBody>
      </p:sp>
    </p:spTree>
    <p:extLst>
      <p:ext uri="{BB962C8B-B14F-4D97-AF65-F5344CB8AC3E}">
        <p14:creationId xmlns:p14="http://schemas.microsoft.com/office/powerpoint/2010/main" val="3103256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047824" cy="1012323"/>
          </a:xfrm>
        </p:spPr>
        <p:txBody>
          <a:bodyPr>
            <a:normAutofit/>
          </a:bodyPr>
          <a:lstStyle/>
          <a:p>
            <a:r>
              <a:rPr lang="en-US" dirty="0"/>
              <a:t>     Words of Wisdom </a:t>
            </a:r>
          </a:p>
        </p:txBody>
      </p:sp>
      <p:sp>
        <p:nvSpPr>
          <p:cNvPr id="3" name="Content Placeholder 2"/>
          <p:cNvSpPr>
            <a:spLocks noGrp="1"/>
          </p:cNvSpPr>
          <p:nvPr>
            <p:ph sz="quarter" idx="1"/>
          </p:nvPr>
        </p:nvSpPr>
        <p:spPr/>
        <p:txBody>
          <a:bodyPr/>
          <a:lstStyle/>
          <a:p>
            <a:pPr marL="365760" lvl="1" indent="0">
              <a:lnSpc>
                <a:spcPct val="90000"/>
              </a:lnSpc>
              <a:buNone/>
            </a:pPr>
            <a:r>
              <a:rPr lang="en-US" altLang="en-US" sz="8000" i="1" dirty="0"/>
              <a:t>I WISH THEY WOULD HAVE TOLD ME</a:t>
            </a:r>
            <a:r>
              <a:rPr lang="en-US" altLang="en-US" sz="8000" dirty="0"/>
              <a:t>…</a:t>
            </a:r>
          </a:p>
          <a:p>
            <a:endParaRPr lang="en-US" dirty="0"/>
          </a:p>
        </p:txBody>
      </p:sp>
      <p:pic>
        <p:nvPicPr>
          <p:cNvPr id="1026" name="Picture 2" descr="Wisdom Concept Owl Diploma Graduation Cap Stock Vector (Royalty Free)  592525406 | Shutterstock">
            <a:extLst>
              <a:ext uri="{FF2B5EF4-FFF2-40B4-BE49-F238E27FC236}">
                <a16:creationId xmlns:a16="http://schemas.microsoft.com/office/drawing/2014/main" id="{E0F24354-7996-5FFA-66C4-6A23C13D09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3699"/>
            <a:ext cx="1181890" cy="1219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132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Don </a:t>
            </a:r>
            <a:r>
              <a:rPr lang="en-US" dirty="0" err="1"/>
              <a:t>Borut</a:t>
            </a:r>
            <a:r>
              <a:rPr lang="en-US" dirty="0"/>
              <a:t>, former E.D. of NLC</a:t>
            </a:r>
          </a:p>
        </p:txBody>
      </p:sp>
      <p:sp>
        <p:nvSpPr>
          <p:cNvPr id="3" name="Content Placeholder 2"/>
          <p:cNvSpPr>
            <a:spLocks noGrp="1"/>
          </p:cNvSpPr>
          <p:nvPr>
            <p:ph sz="quarter" idx="1"/>
          </p:nvPr>
        </p:nvSpPr>
        <p:spPr/>
        <p:txBody>
          <a:bodyPr>
            <a:normAutofit/>
          </a:bodyPr>
          <a:lstStyle/>
          <a:p>
            <a:pPr marL="0" indent="0">
              <a:buNone/>
            </a:pPr>
            <a:r>
              <a:rPr lang="en-US" sz="2800" dirty="0"/>
              <a:t>“So why do you do it?  Basically, to make a difference in your community and improve the quality of life for your citizens.  Do you like making tough decisions that effect peoples lives?  Probably no more than anyone else, but you do it.  Do you have a strong ego? Of course, because that is essential to leadership and explaining your decisions”</a:t>
            </a:r>
          </a:p>
        </p:txBody>
      </p:sp>
      <p:pic>
        <p:nvPicPr>
          <p:cNvPr id="4" name="Picture 14" descr="Juggler">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724400"/>
            <a:ext cx="198913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11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algn="ctr">
              <a:buNone/>
            </a:pPr>
            <a:endParaRPr lang="en-US" altLang="en-US" i="1" dirty="0"/>
          </a:p>
          <a:p>
            <a:pPr algn="ctr">
              <a:buNone/>
            </a:pPr>
            <a:r>
              <a:rPr lang="en-US" altLang="en-US" sz="2800" i="1" dirty="0"/>
              <a:t>“Democracy means government</a:t>
            </a:r>
          </a:p>
          <a:p>
            <a:pPr algn="ctr">
              <a:buNone/>
            </a:pPr>
            <a:r>
              <a:rPr lang="en-US" altLang="en-US" sz="2800" i="1" dirty="0"/>
              <a:t>by discussion, but it is only effective</a:t>
            </a:r>
          </a:p>
          <a:p>
            <a:pPr algn="ctr">
              <a:buNone/>
            </a:pPr>
            <a:r>
              <a:rPr lang="en-US" altLang="en-US" sz="2800" i="1" dirty="0"/>
              <a:t>if you can stop people talking.”</a:t>
            </a:r>
            <a:endParaRPr lang="en-US" altLang="en-US" sz="2800" dirty="0"/>
          </a:p>
          <a:p>
            <a:pPr algn="ctr">
              <a:buNone/>
            </a:pPr>
            <a:endParaRPr lang="en-US" altLang="en-US" sz="2800" dirty="0"/>
          </a:p>
          <a:p>
            <a:pPr algn="ctr">
              <a:buNone/>
            </a:pPr>
            <a:r>
              <a:rPr lang="en-US" altLang="en-US" sz="2800" dirty="0"/>
              <a:t>Clement Atlee</a:t>
            </a:r>
            <a:endParaRPr lang="en-US" altLang="en-US" sz="2800" i="1" dirty="0"/>
          </a:p>
          <a:p>
            <a:endParaRPr lang="en-US" sz="2800" dirty="0"/>
          </a:p>
        </p:txBody>
      </p:sp>
    </p:spTree>
    <p:extLst>
      <p:ext uri="{BB962C8B-B14F-4D97-AF65-F5344CB8AC3E}">
        <p14:creationId xmlns:p14="http://schemas.microsoft.com/office/powerpoint/2010/main" val="1254609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DD946-5793-8702-24FF-E747D4051268}"/>
              </a:ext>
            </a:extLst>
          </p:cNvPr>
          <p:cNvSpPr>
            <a:spLocks noGrp="1"/>
          </p:cNvSpPr>
          <p:nvPr>
            <p:ph type="title"/>
          </p:nvPr>
        </p:nvSpPr>
        <p:spPr/>
        <p:txBody>
          <a:bodyPr/>
          <a:lstStyle/>
          <a:p>
            <a:r>
              <a:rPr lang="en-US" dirty="0"/>
              <a:t>Best Council Member comment ever:</a:t>
            </a:r>
          </a:p>
        </p:txBody>
      </p:sp>
      <p:sp>
        <p:nvSpPr>
          <p:cNvPr id="3" name="Content Placeholder 2">
            <a:extLst>
              <a:ext uri="{FF2B5EF4-FFF2-40B4-BE49-F238E27FC236}">
                <a16:creationId xmlns:a16="http://schemas.microsoft.com/office/drawing/2014/main" id="{5450F0E0-8F07-823C-38DD-C5DCB94D0C10}"/>
              </a:ext>
            </a:extLst>
          </p:cNvPr>
          <p:cNvSpPr>
            <a:spLocks noGrp="1"/>
          </p:cNvSpPr>
          <p:nvPr>
            <p:ph sz="quarter" idx="1"/>
          </p:nvPr>
        </p:nvSpPr>
        <p:spPr/>
        <p:txBody>
          <a:bodyPr>
            <a:normAutofit lnSpcReduction="10000"/>
          </a:bodyPr>
          <a:lstStyle/>
          <a:p>
            <a:pPr marL="0" marR="0" indent="0">
              <a:spcBef>
                <a:spcPts val="0"/>
              </a:spcBef>
              <a:buNone/>
            </a:pPr>
            <a:r>
              <a:rPr lang="en-US" sz="2800" dirty="0">
                <a:solidFill>
                  <a:srgbClr val="212529"/>
                </a:solidFill>
                <a:effectLst/>
                <a:latin typeface="Segoe UI" panose="020B0502040204020203" pitchFamily="34" charset="0"/>
                <a:ea typeface="Times New Roman" panose="02020603050405020304" pitchFamily="18" charset="0"/>
              </a:rPr>
              <a:t>Voting with the majority, Ward 9 Alderperson looked toward Ward 10 Alderperson, saying it’s the council’s job to take care of the entire community, and members should not have what Ward 9 Alderperson described as an “</a:t>
            </a:r>
            <a:r>
              <a:rPr lang="en-US" sz="2800" i="1" u="sng" dirty="0">
                <a:solidFill>
                  <a:srgbClr val="212529"/>
                </a:solidFill>
                <a:effectLst/>
                <a:latin typeface="Segoe UI" panose="020B0502040204020203" pitchFamily="34" charset="0"/>
                <a:ea typeface="Times New Roman" panose="02020603050405020304" pitchFamily="18" charset="0"/>
              </a:rPr>
              <a:t>individualistic</a:t>
            </a:r>
            <a:r>
              <a:rPr lang="en-US" sz="2800" dirty="0">
                <a:solidFill>
                  <a:srgbClr val="212529"/>
                </a:solidFill>
                <a:effectLst/>
                <a:latin typeface="Segoe UI" panose="020B0502040204020203" pitchFamily="34" charset="0"/>
                <a:ea typeface="Times New Roman" panose="02020603050405020304" pitchFamily="18" charset="0"/>
              </a:rPr>
              <a:t>” mindset.</a:t>
            </a:r>
          </a:p>
          <a:p>
            <a:pPr marL="0" marR="0" indent="0">
              <a:spcBef>
                <a:spcPts val="0"/>
              </a:spcBef>
              <a:buNone/>
            </a:pPr>
            <a:endParaRPr lang="en-US" sz="2800" dirty="0">
              <a:effectLst/>
              <a:latin typeface="Times New Roman" panose="02020603050405020304" pitchFamily="18" charset="0"/>
              <a:ea typeface="Times New Roman" panose="02020603050405020304" pitchFamily="18" charset="0"/>
            </a:endParaRPr>
          </a:p>
          <a:p>
            <a:pPr marL="0" marR="0" indent="0">
              <a:spcBef>
                <a:spcPts val="0"/>
              </a:spcBef>
              <a:buNone/>
            </a:pPr>
            <a:r>
              <a:rPr lang="en-US" sz="2800" dirty="0">
                <a:solidFill>
                  <a:srgbClr val="212529"/>
                </a:solidFill>
                <a:effectLst/>
                <a:latin typeface="Segoe UI" panose="020B0502040204020203" pitchFamily="34" charset="0"/>
                <a:ea typeface="Times New Roman" panose="02020603050405020304" pitchFamily="18" charset="0"/>
              </a:rPr>
              <a:t>“</a:t>
            </a:r>
            <a:r>
              <a:rPr lang="en-US" sz="2800" i="1" u="sng" dirty="0">
                <a:solidFill>
                  <a:srgbClr val="212529"/>
                </a:solidFill>
                <a:effectLst/>
                <a:latin typeface="Segoe UI" panose="020B0502040204020203" pitchFamily="34" charset="0"/>
                <a:ea typeface="Times New Roman" panose="02020603050405020304" pitchFamily="18" charset="0"/>
              </a:rPr>
              <a:t>We need to get rid of this individualistic, this worship, this idolatry of the individual and recognize that we are a community</a:t>
            </a:r>
            <a:r>
              <a:rPr lang="en-US" sz="2800" dirty="0">
                <a:solidFill>
                  <a:srgbClr val="212529"/>
                </a:solidFill>
                <a:effectLst/>
                <a:latin typeface="Segoe UI" panose="020B0502040204020203" pitchFamily="34" charset="0"/>
                <a:ea typeface="Times New Roman" panose="02020603050405020304" pitchFamily="18" charset="0"/>
              </a:rPr>
              <a:t>,” Ward 9 Alderperson said.</a:t>
            </a:r>
            <a:endParaRPr lang="en-US" sz="2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7149867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2032C-BC91-4ECB-D2B4-AAE5904573D5}"/>
              </a:ext>
            </a:extLst>
          </p:cNvPr>
          <p:cNvSpPr>
            <a:spLocks noGrp="1"/>
          </p:cNvSpPr>
          <p:nvPr>
            <p:ph type="title"/>
          </p:nvPr>
        </p:nvSpPr>
        <p:spPr>
          <a:xfrm>
            <a:off x="228600" y="228600"/>
            <a:ext cx="8763000" cy="990600"/>
          </a:xfrm>
        </p:spPr>
        <p:txBody>
          <a:bodyPr>
            <a:normAutofit fontScale="90000"/>
          </a:bodyPr>
          <a:lstStyle/>
          <a:p>
            <a:r>
              <a:rPr lang="en-US" dirty="0"/>
              <a:t>It takes five votes to accomplish something</a:t>
            </a:r>
          </a:p>
        </p:txBody>
      </p:sp>
      <p:sp>
        <p:nvSpPr>
          <p:cNvPr id="3" name="Content Placeholder 2">
            <a:extLst>
              <a:ext uri="{FF2B5EF4-FFF2-40B4-BE49-F238E27FC236}">
                <a16:creationId xmlns:a16="http://schemas.microsoft.com/office/drawing/2014/main" id="{88B41B86-2AF9-07AE-AD11-739DCF7A7E6C}"/>
              </a:ext>
            </a:extLst>
          </p:cNvPr>
          <p:cNvSpPr>
            <a:spLocks noGrp="1"/>
          </p:cNvSpPr>
          <p:nvPr>
            <p:ph sz="quarter"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3074" name="Picture 2" descr="Top 3 Tips to Make Collaboration a Competitive Advantage - Proactive  Worldwide">
            <a:extLst>
              <a:ext uri="{FF2B5EF4-FFF2-40B4-BE49-F238E27FC236}">
                <a16:creationId xmlns:a16="http://schemas.microsoft.com/office/drawing/2014/main" id="{4D865EF1-8FF6-60E2-BB76-AB343AA9F1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905000"/>
            <a:ext cx="6705599"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329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F98A3-613B-49F2-4A05-7F07277D455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863689C-CC0C-BFF1-8705-418047C59BC1}"/>
              </a:ext>
            </a:extLst>
          </p:cNvPr>
          <p:cNvSpPr>
            <a:spLocks noGrp="1"/>
          </p:cNvSpPr>
          <p:nvPr>
            <p:ph sz="quarter" idx="1"/>
          </p:nvPr>
        </p:nvSpPr>
        <p:spPr/>
        <p:txBody>
          <a:bodyPr>
            <a:normAutofit/>
          </a:bodyPr>
          <a:lstStyle/>
          <a:p>
            <a:pPr marL="0" indent="0">
              <a:buNone/>
            </a:pPr>
            <a:r>
              <a:rPr lang="en-US" sz="4800" dirty="0"/>
              <a:t>Don’t make promises or commitments before you know both sides of the story </a:t>
            </a:r>
            <a:r>
              <a:rPr lang="en-US" sz="4800" i="1" dirty="0"/>
              <a:t>(Our city staff doesn’t make mistakes, they make decisions)</a:t>
            </a:r>
          </a:p>
        </p:txBody>
      </p:sp>
    </p:spTree>
    <p:extLst>
      <p:ext uri="{BB962C8B-B14F-4D97-AF65-F5344CB8AC3E}">
        <p14:creationId xmlns:p14="http://schemas.microsoft.com/office/powerpoint/2010/main" val="2697351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8B1D5-B2C2-40C2-4B38-6C0C4211422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373BC38-7B0C-1CD8-93EA-578EF6562D87}"/>
              </a:ext>
            </a:extLst>
          </p:cNvPr>
          <p:cNvSpPr>
            <a:spLocks noGrp="1"/>
          </p:cNvSpPr>
          <p:nvPr>
            <p:ph sz="quarter" idx="1"/>
          </p:nvPr>
        </p:nvSpPr>
        <p:spPr/>
        <p:txBody>
          <a:bodyPr>
            <a:normAutofit/>
          </a:bodyPr>
          <a:lstStyle/>
          <a:p>
            <a:r>
              <a:rPr lang="en-US" sz="5400" dirty="0"/>
              <a:t>Stand firm on principle</a:t>
            </a:r>
          </a:p>
          <a:p>
            <a:r>
              <a:rPr lang="en-US" sz="5400" dirty="0"/>
              <a:t>Compromise on preferences</a:t>
            </a:r>
          </a:p>
          <a:p>
            <a:r>
              <a:rPr lang="en-US" sz="5400" dirty="0"/>
              <a:t>Know the difference</a:t>
            </a:r>
          </a:p>
        </p:txBody>
      </p:sp>
    </p:spTree>
    <p:extLst>
      <p:ext uri="{BB962C8B-B14F-4D97-AF65-F5344CB8AC3E}">
        <p14:creationId xmlns:p14="http://schemas.microsoft.com/office/powerpoint/2010/main" val="32918308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47CF0-061B-3DF8-D470-7B202E4B12A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92A7416-377D-A421-0CF3-6F44D4451A46}"/>
              </a:ext>
            </a:extLst>
          </p:cNvPr>
          <p:cNvSpPr>
            <a:spLocks noGrp="1"/>
          </p:cNvSpPr>
          <p:nvPr>
            <p:ph sz="quarter" idx="1"/>
          </p:nvPr>
        </p:nvSpPr>
        <p:spPr>
          <a:xfrm>
            <a:off x="685800" y="1600200"/>
            <a:ext cx="8610600" cy="4572000"/>
          </a:xfrm>
        </p:spPr>
        <p:txBody>
          <a:bodyPr>
            <a:normAutofit/>
          </a:bodyPr>
          <a:lstStyle/>
          <a:p>
            <a:pPr marL="0" indent="0">
              <a:buNone/>
            </a:pPr>
            <a:r>
              <a:rPr lang="en-US" sz="4000" dirty="0"/>
              <a:t>“The purpose of life is to contribute in some way to making things better.”</a:t>
            </a:r>
          </a:p>
          <a:p>
            <a:pPr marL="0" indent="0">
              <a:buNone/>
            </a:pPr>
            <a:r>
              <a:rPr lang="en-US" sz="4000" dirty="0"/>
              <a:t>--- Robert F. Kennedy</a:t>
            </a:r>
          </a:p>
          <a:p>
            <a:pPr marL="0" indent="0">
              <a:buNone/>
            </a:pPr>
            <a:endParaRPr lang="en-US" sz="4400" dirty="0"/>
          </a:p>
          <a:p>
            <a:pPr marL="0" indent="0">
              <a:buNone/>
            </a:pPr>
            <a:endParaRPr lang="en-US" sz="4400" dirty="0"/>
          </a:p>
        </p:txBody>
      </p:sp>
      <p:pic>
        <p:nvPicPr>
          <p:cNvPr id="2056" name="Picture 8" descr="How are you giving back to the community? | Tony Robbins">
            <a:extLst>
              <a:ext uri="{FF2B5EF4-FFF2-40B4-BE49-F238E27FC236}">
                <a16:creationId xmlns:a16="http://schemas.microsoft.com/office/drawing/2014/main" id="{29E3F602-41FF-DE07-CC50-2AAA0AD894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4267200"/>
            <a:ext cx="33528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9494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2" name="Straight Connector 61">
            <a:extLst>
              <a:ext uri="{FF2B5EF4-FFF2-40B4-BE49-F238E27FC236}">
                <a16:creationId xmlns:a16="http://schemas.microsoft.com/office/drawing/2014/main" id="{C1A31FDD-F647-45D8-8150-7681361E6449}"/>
              </a:ext>
            </a:extLst>
          </p:cNvPr>
          <p:cNvCxnSpPr>
            <a:cxnSpLocks/>
          </p:cNvCxnSpPr>
          <p:nvPr/>
        </p:nvCxnSpPr>
        <p:spPr>
          <a:xfrm>
            <a:off x="2713012" y="4779598"/>
            <a:ext cx="7307" cy="69667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6" name="Freeform: Shape 35">
            <a:extLst>
              <a:ext uri="{FF2B5EF4-FFF2-40B4-BE49-F238E27FC236}">
                <a16:creationId xmlns:a16="http://schemas.microsoft.com/office/drawing/2014/main" id="{C3B9E214-F1E5-4801-B6A0-B2341AB7743C}"/>
              </a:ext>
            </a:extLst>
          </p:cNvPr>
          <p:cNvSpPr/>
          <p:nvPr/>
        </p:nvSpPr>
        <p:spPr>
          <a:xfrm>
            <a:off x="3931017" y="1758559"/>
            <a:ext cx="1347891" cy="331462"/>
          </a:xfrm>
          <a:custGeom>
            <a:avLst/>
            <a:gdLst>
              <a:gd name="connsiteX0" fmla="*/ 0 w 1797188"/>
              <a:gd name="connsiteY0" fmla="*/ 0 h 441949"/>
              <a:gd name="connsiteX1" fmla="*/ 1797188 w 1797188"/>
              <a:gd name="connsiteY1" fmla="*/ 0 h 441949"/>
              <a:gd name="connsiteX2" fmla="*/ 1797188 w 1797188"/>
              <a:gd name="connsiteY2" fmla="*/ 441949 h 441949"/>
              <a:gd name="connsiteX3" fmla="*/ 0 w 1797188"/>
              <a:gd name="connsiteY3" fmla="*/ 441949 h 441949"/>
              <a:gd name="connsiteX4" fmla="*/ 0 w 1797188"/>
              <a:gd name="connsiteY4" fmla="*/ 0 h 44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7188" h="441949">
                <a:moveTo>
                  <a:pt x="0" y="0"/>
                </a:moveTo>
                <a:lnTo>
                  <a:pt x="1797188" y="0"/>
                </a:lnTo>
                <a:lnTo>
                  <a:pt x="1797188" y="441949"/>
                </a:lnTo>
                <a:lnTo>
                  <a:pt x="0" y="441949"/>
                </a:lnTo>
                <a:lnTo>
                  <a:pt x="0" y="0"/>
                </a:lnTo>
                <a:close/>
              </a:path>
            </a:pathLst>
          </a:custGeom>
          <a:solidFill>
            <a:schemeClr val="bg1">
              <a:lumMod val="85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n-US" sz="900" b="1" dirty="0"/>
              <a:t>Citizens of Washington</a:t>
            </a:r>
          </a:p>
        </p:txBody>
      </p:sp>
      <p:sp>
        <p:nvSpPr>
          <p:cNvPr id="37" name="Freeform: Shape 36">
            <a:extLst>
              <a:ext uri="{FF2B5EF4-FFF2-40B4-BE49-F238E27FC236}">
                <a16:creationId xmlns:a16="http://schemas.microsoft.com/office/drawing/2014/main" id="{767C3B59-144D-4F38-B2A5-D464C8FDD756}"/>
              </a:ext>
            </a:extLst>
          </p:cNvPr>
          <p:cNvSpPr/>
          <p:nvPr/>
        </p:nvSpPr>
        <p:spPr>
          <a:xfrm>
            <a:off x="3118565" y="2440650"/>
            <a:ext cx="662924" cy="345490"/>
          </a:xfrm>
          <a:custGeom>
            <a:avLst/>
            <a:gdLst>
              <a:gd name="connsiteX0" fmla="*/ 0 w 883899"/>
              <a:gd name="connsiteY0" fmla="*/ 0 h 441949"/>
              <a:gd name="connsiteX1" fmla="*/ 883899 w 883899"/>
              <a:gd name="connsiteY1" fmla="*/ 0 h 441949"/>
              <a:gd name="connsiteX2" fmla="*/ 883899 w 883899"/>
              <a:gd name="connsiteY2" fmla="*/ 441949 h 441949"/>
              <a:gd name="connsiteX3" fmla="*/ 0 w 883899"/>
              <a:gd name="connsiteY3" fmla="*/ 441949 h 441949"/>
              <a:gd name="connsiteX4" fmla="*/ 0 w 883899"/>
              <a:gd name="connsiteY4" fmla="*/ 0 h 44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899" h="441949">
                <a:moveTo>
                  <a:pt x="0" y="0"/>
                </a:moveTo>
                <a:lnTo>
                  <a:pt x="883899" y="0"/>
                </a:lnTo>
                <a:lnTo>
                  <a:pt x="883899" y="441949"/>
                </a:lnTo>
                <a:lnTo>
                  <a:pt x="0" y="441949"/>
                </a:lnTo>
                <a:lnTo>
                  <a:pt x="0" y="0"/>
                </a:lnTo>
                <a:close/>
              </a:path>
            </a:pathLst>
          </a:custGeom>
          <a:solidFill>
            <a:schemeClr val="accent1">
              <a:lumMod val="20000"/>
              <a:lumOff val="80000"/>
            </a:schemeClr>
          </a:solidFill>
          <a:scene3d>
            <a:camera prst="orthographicFront"/>
            <a:lightRig rig="flat" dir="t"/>
          </a:scene3d>
          <a:sp3d prstMaterial="dkEdge">
            <a:bevelT w="8200" h="38100"/>
          </a:sp3d>
        </p:spPr>
        <p:style>
          <a:lnRef idx="0">
            <a:schemeClr val="lt1">
              <a:shade val="80000"/>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spcFirstLastPara="0" vert="horz" wrap="square" lIns="5239" tIns="5239" rIns="5239" bIns="5239" numCol="1" spcCol="1270" anchor="ctr" anchorCtr="0">
            <a:noAutofit/>
          </a:bodyPr>
          <a:lstStyle/>
          <a:p>
            <a:pPr algn="ctr" defTabSz="366713">
              <a:lnSpc>
                <a:spcPct val="90000"/>
              </a:lnSpc>
              <a:spcBef>
                <a:spcPct val="0"/>
              </a:spcBef>
              <a:spcAft>
                <a:spcPct val="35000"/>
              </a:spcAft>
            </a:pPr>
            <a:r>
              <a:rPr lang="en-US" sz="825" b="1" u="sng" dirty="0"/>
              <a:t>City Clerk</a:t>
            </a:r>
          </a:p>
          <a:p>
            <a:pPr algn="ctr" defTabSz="366713">
              <a:lnSpc>
                <a:spcPct val="90000"/>
              </a:lnSpc>
              <a:spcBef>
                <a:spcPct val="0"/>
              </a:spcBef>
              <a:spcAft>
                <a:spcPct val="35000"/>
              </a:spcAft>
            </a:pPr>
            <a:r>
              <a:rPr lang="en-US" sz="825" dirty="0"/>
              <a:t>Valeri Brod</a:t>
            </a:r>
          </a:p>
        </p:txBody>
      </p:sp>
      <p:sp>
        <p:nvSpPr>
          <p:cNvPr id="38" name="Freeform: Shape 37">
            <a:extLst>
              <a:ext uri="{FF2B5EF4-FFF2-40B4-BE49-F238E27FC236}">
                <a16:creationId xmlns:a16="http://schemas.microsoft.com/office/drawing/2014/main" id="{D2A4B795-0FEA-4E1C-875D-16144F6D5802}"/>
              </a:ext>
            </a:extLst>
          </p:cNvPr>
          <p:cNvSpPr/>
          <p:nvPr/>
        </p:nvSpPr>
        <p:spPr>
          <a:xfrm>
            <a:off x="1851449" y="2440650"/>
            <a:ext cx="753547" cy="331462"/>
          </a:xfrm>
          <a:custGeom>
            <a:avLst/>
            <a:gdLst>
              <a:gd name="connsiteX0" fmla="*/ 0 w 883899"/>
              <a:gd name="connsiteY0" fmla="*/ 0 h 441949"/>
              <a:gd name="connsiteX1" fmla="*/ 883899 w 883899"/>
              <a:gd name="connsiteY1" fmla="*/ 0 h 441949"/>
              <a:gd name="connsiteX2" fmla="*/ 883899 w 883899"/>
              <a:gd name="connsiteY2" fmla="*/ 441949 h 441949"/>
              <a:gd name="connsiteX3" fmla="*/ 0 w 883899"/>
              <a:gd name="connsiteY3" fmla="*/ 441949 h 441949"/>
              <a:gd name="connsiteX4" fmla="*/ 0 w 883899"/>
              <a:gd name="connsiteY4" fmla="*/ 0 h 44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899" h="441949">
                <a:moveTo>
                  <a:pt x="0" y="0"/>
                </a:moveTo>
                <a:lnTo>
                  <a:pt x="883899" y="0"/>
                </a:lnTo>
                <a:lnTo>
                  <a:pt x="883899" y="441949"/>
                </a:lnTo>
                <a:lnTo>
                  <a:pt x="0" y="441949"/>
                </a:lnTo>
                <a:lnTo>
                  <a:pt x="0" y="0"/>
                </a:lnTo>
                <a:close/>
              </a:path>
            </a:pathLst>
          </a:custGeom>
          <a:solidFill>
            <a:schemeClr val="accent1">
              <a:lumMod val="20000"/>
              <a:lumOff val="80000"/>
            </a:schemeClr>
          </a:solidFill>
          <a:scene3d>
            <a:camera prst="orthographicFront"/>
            <a:lightRig rig="flat" dir="t"/>
          </a:scene3d>
          <a:sp3d prstMaterial="dkEdge">
            <a:bevelT w="8200" h="38100"/>
          </a:sp3d>
        </p:spPr>
        <p:style>
          <a:lnRef idx="0">
            <a:schemeClr val="lt1">
              <a:shade val="80000"/>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spcFirstLastPara="0" vert="horz" wrap="square" lIns="5239" tIns="5239" rIns="5239" bIns="5239" numCol="1" spcCol="1270" anchor="ctr" anchorCtr="0">
            <a:noAutofit/>
          </a:bodyPr>
          <a:lstStyle/>
          <a:p>
            <a:pPr algn="ctr" defTabSz="366713">
              <a:lnSpc>
                <a:spcPct val="90000"/>
              </a:lnSpc>
              <a:spcBef>
                <a:spcPct val="0"/>
              </a:spcBef>
              <a:spcAft>
                <a:spcPct val="35000"/>
              </a:spcAft>
            </a:pPr>
            <a:r>
              <a:rPr lang="en-US" sz="825" b="1" u="sng" dirty="0"/>
              <a:t>City Treasurer</a:t>
            </a:r>
          </a:p>
          <a:p>
            <a:pPr algn="ctr" defTabSz="366713">
              <a:lnSpc>
                <a:spcPct val="90000"/>
              </a:lnSpc>
              <a:spcBef>
                <a:spcPct val="0"/>
              </a:spcBef>
              <a:spcAft>
                <a:spcPct val="35000"/>
              </a:spcAft>
            </a:pPr>
            <a:r>
              <a:rPr lang="en-US" sz="825" dirty="0"/>
              <a:t>Abbey </a:t>
            </a:r>
            <a:r>
              <a:rPr lang="en-US" sz="825" dirty="0" err="1"/>
              <a:t>Strubhar</a:t>
            </a:r>
            <a:endParaRPr lang="en-US" sz="825" dirty="0"/>
          </a:p>
        </p:txBody>
      </p:sp>
      <p:sp>
        <p:nvSpPr>
          <p:cNvPr id="39" name="Freeform: Shape 38">
            <a:extLst>
              <a:ext uri="{FF2B5EF4-FFF2-40B4-BE49-F238E27FC236}">
                <a16:creationId xmlns:a16="http://schemas.microsoft.com/office/drawing/2014/main" id="{9E96B093-AD11-499A-BCFC-B688DBC1F58A}"/>
              </a:ext>
            </a:extLst>
          </p:cNvPr>
          <p:cNvSpPr/>
          <p:nvPr/>
        </p:nvSpPr>
        <p:spPr>
          <a:xfrm>
            <a:off x="5402471" y="2452008"/>
            <a:ext cx="1246789" cy="1530749"/>
          </a:xfrm>
          <a:custGeom>
            <a:avLst/>
            <a:gdLst>
              <a:gd name="connsiteX0" fmla="*/ 0 w 883899"/>
              <a:gd name="connsiteY0" fmla="*/ 0 h 667989"/>
              <a:gd name="connsiteX1" fmla="*/ 883899 w 883899"/>
              <a:gd name="connsiteY1" fmla="*/ 0 h 667989"/>
              <a:gd name="connsiteX2" fmla="*/ 883899 w 883899"/>
              <a:gd name="connsiteY2" fmla="*/ 667989 h 667989"/>
              <a:gd name="connsiteX3" fmla="*/ 0 w 883899"/>
              <a:gd name="connsiteY3" fmla="*/ 667989 h 667989"/>
              <a:gd name="connsiteX4" fmla="*/ 0 w 883899"/>
              <a:gd name="connsiteY4" fmla="*/ 0 h 667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899" h="667989">
                <a:moveTo>
                  <a:pt x="0" y="0"/>
                </a:moveTo>
                <a:lnTo>
                  <a:pt x="883899" y="0"/>
                </a:lnTo>
                <a:lnTo>
                  <a:pt x="883899" y="667989"/>
                </a:lnTo>
                <a:lnTo>
                  <a:pt x="0" y="667989"/>
                </a:lnTo>
                <a:lnTo>
                  <a:pt x="0" y="0"/>
                </a:lnTo>
                <a:close/>
              </a:path>
            </a:pathLst>
          </a:custGeom>
          <a:solidFill>
            <a:schemeClr val="accent1">
              <a:lumMod val="20000"/>
              <a:lumOff val="80000"/>
            </a:schemeClr>
          </a:solidFill>
          <a:scene3d>
            <a:camera prst="orthographicFront"/>
            <a:lightRig rig="flat" dir="t"/>
          </a:scene3d>
          <a:sp3d prstMaterial="dkEdge">
            <a:bevelT w="8200" h="38100"/>
          </a:sp3d>
        </p:spPr>
        <p:style>
          <a:lnRef idx="0">
            <a:schemeClr val="lt1">
              <a:shade val="80000"/>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spcFirstLastPara="0" vert="horz" wrap="square" lIns="5239" tIns="5239" rIns="5239" bIns="5239" numCol="1" spcCol="1270" anchor="ctr" anchorCtr="0">
            <a:noAutofit/>
          </a:bodyPr>
          <a:lstStyle/>
          <a:p>
            <a:pPr algn="ctr" defTabSz="366713">
              <a:lnSpc>
                <a:spcPct val="90000"/>
              </a:lnSpc>
              <a:spcBef>
                <a:spcPct val="0"/>
              </a:spcBef>
              <a:spcAft>
                <a:spcPct val="35000"/>
              </a:spcAft>
            </a:pPr>
            <a:r>
              <a:rPr lang="en-US" sz="825" b="1" u="sng" dirty="0"/>
              <a:t>City Council</a:t>
            </a:r>
          </a:p>
          <a:p>
            <a:pPr algn="ctr" defTabSz="366713">
              <a:lnSpc>
                <a:spcPct val="90000"/>
              </a:lnSpc>
              <a:spcBef>
                <a:spcPct val="0"/>
              </a:spcBef>
              <a:spcAft>
                <a:spcPct val="35000"/>
              </a:spcAft>
            </a:pPr>
            <a:r>
              <a:rPr lang="en-US" sz="825" dirty="0"/>
              <a:t>Michael Brownfield, Ward I</a:t>
            </a:r>
          </a:p>
          <a:p>
            <a:pPr algn="ctr" defTabSz="366713">
              <a:lnSpc>
                <a:spcPct val="90000"/>
              </a:lnSpc>
              <a:spcBef>
                <a:spcPct val="0"/>
              </a:spcBef>
              <a:spcAft>
                <a:spcPct val="35000"/>
              </a:spcAft>
            </a:pPr>
            <a:r>
              <a:rPr lang="en-US" sz="825" dirty="0" err="1"/>
              <a:t>Lilija</a:t>
            </a:r>
            <a:r>
              <a:rPr lang="en-US" sz="825" dirty="0"/>
              <a:t> Stevens, Ward I</a:t>
            </a:r>
          </a:p>
          <a:p>
            <a:pPr algn="ctr" defTabSz="366713">
              <a:lnSpc>
                <a:spcPct val="90000"/>
              </a:lnSpc>
              <a:spcBef>
                <a:spcPct val="0"/>
              </a:spcBef>
              <a:spcAft>
                <a:spcPct val="35000"/>
              </a:spcAft>
            </a:pPr>
            <a:r>
              <a:rPr lang="en-US" sz="825" dirty="0"/>
              <a:t>Brett Adams, Ward II</a:t>
            </a:r>
          </a:p>
          <a:p>
            <a:pPr algn="ctr" defTabSz="366713">
              <a:lnSpc>
                <a:spcPct val="90000"/>
              </a:lnSpc>
              <a:spcBef>
                <a:spcPct val="0"/>
              </a:spcBef>
              <a:spcAft>
                <a:spcPct val="35000"/>
              </a:spcAft>
            </a:pPr>
            <a:r>
              <a:rPr lang="en-US" sz="825" dirty="0"/>
              <a:t>Jamie Smith, Ward II</a:t>
            </a:r>
          </a:p>
          <a:p>
            <a:pPr algn="ctr" defTabSz="366713">
              <a:lnSpc>
                <a:spcPct val="90000"/>
              </a:lnSpc>
              <a:spcBef>
                <a:spcPct val="0"/>
              </a:spcBef>
              <a:spcAft>
                <a:spcPct val="35000"/>
              </a:spcAft>
            </a:pPr>
            <a:r>
              <a:rPr lang="en-US" sz="825" dirty="0"/>
              <a:t>Bobby Martin, Ward III</a:t>
            </a:r>
          </a:p>
          <a:p>
            <a:pPr algn="ctr" defTabSz="366713">
              <a:lnSpc>
                <a:spcPct val="90000"/>
              </a:lnSpc>
              <a:spcBef>
                <a:spcPct val="0"/>
              </a:spcBef>
              <a:spcAft>
                <a:spcPct val="35000"/>
              </a:spcAft>
            </a:pPr>
            <a:r>
              <a:rPr lang="en-US" sz="825" dirty="0"/>
              <a:t>Brian Butler, Ward III</a:t>
            </a:r>
          </a:p>
          <a:p>
            <a:pPr algn="ctr" defTabSz="366713">
              <a:lnSpc>
                <a:spcPct val="90000"/>
              </a:lnSpc>
              <a:spcBef>
                <a:spcPct val="0"/>
              </a:spcBef>
              <a:spcAft>
                <a:spcPct val="35000"/>
              </a:spcAft>
            </a:pPr>
            <a:r>
              <a:rPr lang="en-US" sz="825" dirty="0"/>
              <a:t>Mike McIntyre, Ward IV</a:t>
            </a:r>
          </a:p>
          <a:p>
            <a:pPr algn="ctr" defTabSz="366713">
              <a:lnSpc>
                <a:spcPct val="90000"/>
              </a:lnSpc>
              <a:spcBef>
                <a:spcPct val="0"/>
              </a:spcBef>
              <a:spcAft>
                <a:spcPct val="35000"/>
              </a:spcAft>
            </a:pPr>
            <a:r>
              <a:rPr lang="en-US" sz="825" dirty="0"/>
              <a:t>John Blundy, Ward IV</a:t>
            </a:r>
            <a:endParaRPr lang="en-US" sz="825" b="1" u="sng" dirty="0"/>
          </a:p>
        </p:txBody>
      </p:sp>
      <p:sp>
        <p:nvSpPr>
          <p:cNvPr id="2" name="TextBox 1"/>
          <p:cNvSpPr txBox="1"/>
          <p:nvPr/>
        </p:nvSpPr>
        <p:spPr>
          <a:xfrm>
            <a:off x="1699050" y="1160989"/>
            <a:ext cx="5896742" cy="507831"/>
          </a:xfrm>
          <a:prstGeom prst="rect">
            <a:avLst/>
          </a:prstGeom>
          <a:noFill/>
        </p:spPr>
        <p:txBody>
          <a:bodyPr wrap="none" rtlCol="0">
            <a:spAutoFit/>
          </a:bodyPr>
          <a:lstStyle/>
          <a:p>
            <a:r>
              <a:rPr lang="en-US" sz="2700" dirty="0"/>
              <a:t>City of Washington Organizational Chart</a:t>
            </a:r>
          </a:p>
        </p:txBody>
      </p:sp>
      <p:cxnSp>
        <p:nvCxnSpPr>
          <p:cNvPr id="12" name="Straight Connector 11">
            <a:extLst>
              <a:ext uri="{FF2B5EF4-FFF2-40B4-BE49-F238E27FC236}">
                <a16:creationId xmlns:a16="http://schemas.microsoft.com/office/drawing/2014/main" id="{80952B85-C875-4BB6-8FBE-B587E7FE97FB}"/>
              </a:ext>
            </a:extLst>
          </p:cNvPr>
          <p:cNvCxnSpPr>
            <a:cxnSpLocks/>
          </p:cNvCxnSpPr>
          <p:nvPr/>
        </p:nvCxnSpPr>
        <p:spPr>
          <a:xfrm flipH="1" flipV="1">
            <a:off x="2228221" y="2281932"/>
            <a:ext cx="3642956" cy="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DE26986-6328-4C0F-8EE6-AB7505E4FD89}"/>
              </a:ext>
            </a:extLst>
          </p:cNvPr>
          <p:cNvCxnSpPr>
            <a:cxnSpLocks/>
          </p:cNvCxnSpPr>
          <p:nvPr/>
        </p:nvCxnSpPr>
        <p:spPr>
          <a:xfrm>
            <a:off x="5871177" y="2281932"/>
            <a:ext cx="1" cy="17007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F02B7A4-3084-4A50-9797-A53BF2D5DBE5}"/>
              </a:ext>
            </a:extLst>
          </p:cNvPr>
          <p:cNvCxnSpPr>
            <a:cxnSpLocks/>
          </p:cNvCxnSpPr>
          <p:nvPr/>
        </p:nvCxnSpPr>
        <p:spPr>
          <a:xfrm>
            <a:off x="3450026" y="2276252"/>
            <a:ext cx="0" cy="16439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99FEDB1-765B-4F8E-94E7-2984D9077238}"/>
              </a:ext>
            </a:extLst>
          </p:cNvPr>
          <p:cNvCxnSpPr>
            <a:cxnSpLocks/>
          </p:cNvCxnSpPr>
          <p:nvPr/>
        </p:nvCxnSpPr>
        <p:spPr>
          <a:xfrm flipV="1">
            <a:off x="4578592" y="2090020"/>
            <a:ext cx="1" cy="19191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2" name="Freeform: Shape 51">
            <a:extLst>
              <a:ext uri="{FF2B5EF4-FFF2-40B4-BE49-F238E27FC236}">
                <a16:creationId xmlns:a16="http://schemas.microsoft.com/office/drawing/2014/main" id="{B56501C4-3848-4464-8140-D3B937A6B0A1}"/>
              </a:ext>
            </a:extLst>
          </p:cNvPr>
          <p:cNvSpPr/>
          <p:nvPr/>
        </p:nvSpPr>
        <p:spPr>
          <a:xfrm>
            <a:off x="4292572" y="2440649"/>
            <a:ext cx="662924" cy="345489"/>
          </a:xfrm>
          <a:custGeom>
            <a:avLst/>
            <a:gdLst>
              <a:gd name="connsiteX0" fmla="*/ 0 w 883899"/>
              <a:gd name="connsiteY0" fmla="*/ 0 h 667989"/>
              <a:gd name="connsiteX1" fmla="*/ 883899 w 883899"/>
              <a:gd name="connsiteY1" fmla="*/ 0 h 667989"/>
              <a:gd name="connsiteX2" fmla="*/ 883899 w 883899"/>
              <a:gd name="connsiteY2" fmla="*/ 667989 h 667989"/>
              <a:gd name="connsiteX3" fmla="*/ 0 w 883899"/>
              <a:gd name="connsiteY3" fmla="*/ 667989 h 667989"/>
              <a:gd name="connsiteX4" fmla="*/ 0 w 883899"/>
              <a:gd name="connsiteY4" fmla="*/ 0 h 667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899" h="667989">
                <a:moveTo>
                  <a:pt x="0" y="0"/>
                </a:moveTo>
                <a:lnTo>
                  <a:pt x="883899" y="0"/>
                </a:lnTo>
                <a:lnTo>
                  <a:pt x="883899" y="667989"/>
                </a:lnTo>
                <a:lnTo>
                  <a:pt x="0" y="667989"/>
                </a:lnTo>
                <a:lnTo>
                  <a:pt x="0" y="0"/>
                </a:lnTo>
                <a:close/>
              </a:path>
            </a:pathLst>
          </a:custGeom>
          <a:solidFill>
            <a:schemeClr val="accent1">
              <a:lumMod val="20000"/>
              <a:lumOff val="80000"/>
            </a:schemeClr>
          </a:solidFill>
          <a:scene3d>
            <a:camera prst="orthographicFront"/>
            <a:lightRig rig="flat" dir="t"/>
          </a:scene3d>
          <a:sp3d prstMaterial="dkEdge">
            <a:bevelT w="8200" h="38100"/>
          </a:sp3d>
        </p:spPr>
        <p:style>
          <a:lnRef idx="0">
            <a:schemeClr val="lt1">
              <a:shade val="80000"/>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spcFirstLastPara="0" vert="horz" wrap="square" lIns="5239" tIns="5239" rIns="5239" bIns="5239" numCol="1" spcCol="1270" anchor="ctr" anchorCtr="0">
            <a:noAutofit/>
          </a:bodyPr>
          <a:lstStyle/>
          <a:p>
            <a:pPr algn="ctr" defTabSz="366713">
              <a:lnSpc>
                <a:spcPct val="90000"/>
              </a:lnSpc>
              <a:spcBef>
                <a:spcPct val="0"/>
              </a:spcBef>
              <a:spcAft>
                <a:spcPct val="35000"/>
              </a:spcAft>
            </a:pPr>
            <a:r>
              <a:rPr lang="en-US" sz="825" b="1" u="sng" dirty="0"/>
              <a:t>Mayor</a:t>
            </a:r>
          </a:p>
          <a:p>
            <a:pPr algn="ctr" defTabSz="366713">
              <a:lnSpc>
                <a:spcPct val="90000"/>
              </a:lnSpc>
              <a:spcBef>
                <a:spcPct val="0"/>
              </a:spcBef>
              <a:spcAft>
                <a:spcPct val="35000"/>
              </a:spcAft>
            </a:pPr>
            <a:r>
              <a:rPr lang="en-US" sz="825" dirty="0"/>
              <a:t>Gary </a:t>
            </a:r>
            <a:r>
              <a:rPr lang="en-US" sz="825" dirty="0" err="1"/>
              <a:t>Manier</a:t>
            </a:r>
            <a:endParaRPr lang="en-US" sz="825" dirty="0"/>
          </a:p>
        </p:txBody>
      </p:sp>
      <p:cxnSp>
        <p:nvCxnSpPr>
          <p:cNvPr id="57" name="Straight Connector 56">
            <a:extLst>
              <a:ext uri="{FF2B5EF4-FFF2-40B4-BE49-F238E27FC236}">
                <a16:creationId xmlns:a16="http://schemas.microsoft.com/office/drawing/2014/main" id="{CACFB772-D057-467A-A076-88034068BA83}"/>
              </a:ext>
            </a:extLst>
          </p:cNvPr>
          <p:cNvCxnSpPr>
            <a:cxnSpLocks/>
          </p:cNvCxnSpPr>
          <p:nvPr/>
        </p:nvCxnSpPr>
        <p:spPr>
          <a:xfrm>
            <a:off x="4579505" y="2281933"/>
            <a:ext cx="0" cy="15871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E869041-1CEB-47E8-BCDD-BC69D4AF5B83}"/>
              </a:ext>
            </a:extLst>
          </p:cNvPr>
          <p:cNvCxnSpPr>
            <a:cxnSpLocks/>
          </p:cNvCxnSpPr>
          <p:nvPr/>
        </p:nvCxnSpPr>
        <p:spPr>
          <a:xfrm>
            <a:off x="2228222" y="2270573"/>
            <a:ext cx="0" cy="17007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912724C-EC73-4715-8B61-2BAFEB418741}"/>
              </a:ext>
            </a:extLst>
          </p:cNvPr>
          <p:cNvCxnSpPr>
            <a:cxnSpLocks/>
          </p:cNvCxnSpPr>
          <p:nvPr/>
        </p:nvCxnSpPr>
        <p:spPr>
          <a:xfrm>
            <a:off x="6630960" y="4545911"/>
            <a:ext cx="57201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2ABE959-75F4-4818-8E50-034B148AE785}"/>
              </a:ext>
            </a:extLst>
          </p:cNvPr>
          <p:cNvCxnSpPr>
            <a:cxnSpLocks/>
          </p:cNvCxnSpPr>
          <p:nvPr/>
        </p:nvCxnSpPr>
        <p:spPr>
          <a:xfrm>
            <a:off x="5178983" y="2591887"/>
            <a:ext cx="0" cy="1619504"/>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D47F34D0-35E3-436A-896F-B08853C9BF27}"/>
              </a:ext>
            </a:extLst>
          </p:cNvPr>
          <p:cNvGrpSpPr/>
          <p:nvPr/>
        </p:nvGrpSpPr>
        <p:grpSpPr>
          <a:xfrm>
            <a:off x="7202969" y="3415964"/>
            <a:ext cx="1679556" cy="2259894"/>
            <a:chOff x="9631322" y="2563316"/>
            <a:chExt cx="2239408" cy="3013192"/>
          </a:xfrm>
        </p:grpSpPr>
        <p:grpSp>
          <p:nvGrpSpPr>
            <p:cNvPr id="68" name="Group 67">
              <a:extLst>
                <a:ext uri="{FF2B5EF4-FFF2-40B4-BE49-F238E27FC236}">
                  <a16:creationId xmlns:a16="http://schemas.microsoft.com/office/drawing/2014/main" id="{2D414B59-05EB-444B-A9C6-CC8F3B2555CE}"/>
                </a:ext>
              </a:extLst>
            </p:cNvPr>
            <p:cNvGrpSpPr/>
            <p:nvPr/>
          </p:nvGrpSpPr>
          <p:grpSpPr>
            <a:xfrm>
              <a:off x="9631323" y="2563316"/>
              <a:ext cx="2239406" cy="865684"/>
              <a:chOff x="856978" y="2836515"/>
              <a:chExt cx="2024114" cy="865684"/>
            </a:xfrm>
            <a:solidFill>
              <a:schemeClr val="accent6">
                <a:lumMod val="20000"/>
                <a:lumOff val="80000"/>
              </a:schemeClr>
            </a:solidFill>
            <a:scene3d>
              <a:camera prst="orthographicFront"/>
              <a:lightRig rig="flat" dir="t"/>
            </a:scene3d>
          </p:grpSpPr>
          <p:sp>
            <p:nvSpPr>
              <p:cNvPr id="69" name="Rectangle 68">
                <a:extLst>
                  <a:ext uri="{FF2B5EF4-FFF2-40B4-BE49-F238E27FC236}">
                    <a16:creationId xmlns:a16="http://schemas.microsoft.com/office/drawing/2014/main" id="{E2D4D5E4-AB73-4261-8EBD-01488CDB8C3D}"/>
                  </a:ext>
                </a:extLst>
              </p:cNvPr>
              <p:cNvSpPr/>
              <p:nvPr/>
            </p:nvSpPr>
            <p:spPr>
              <a:xfrm>
                <a:off x="856978" y="2836515"/>
                <a:ext cx="2024114" cy="865684"/>
              </a:xfrm>
              <a:prstGeom prst="rect">
                <a:avLst/>
              </a:prstGeom>
              <a:grpFill/>
              <a:sp3d prstMaterial="dkEdge">
                <a:bevelT w="8200" h="38100"/>
              </a:sp3d>
            </p:spPr>
            <p:style>
              <a:lnRef idx="0">
                <a:schemeClr val="lt1">
                  <a:shade val="80000"/>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sp>
          <p:sp>
            <p:nvSpPr>
              <p:cNvPr id="70" name="TextBox 69">
                <a:extLst>
                  <a:ext uri="{FF2B5EF4-FFF2-40B4-BE49-F238E27FC236}">
                    <a16:creationId xmlns:a16="http://schemas.microsoft.com/office/drawing/2014/main" id="{587F609C-87C9-4EC4-A7F7-B3F29BA099BF}"/>
                  </a:ext>
                </a:extLst>
              </p:cNvPr>
              <p:cNvSpPr txBox="1"/>
              <p:nvPr/>
            </p:nvSpPr>
            <p:spPr>
              <a:xfrm>
                <a:off x="856978" y="2836515"/>
                <a:ext cx="2024114" cy="865684"/>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8573" tIns="8573" rIns="8573" bIns="8573" numCol="1" spcCol="1270" anchor="ctr" anchorCtr="0">
                <a:noAutofit/>
              </a:bodyPr>
              <a:lstStyle/>
              <a:p>
                <a:pPr algn="ctr" defTabSz="600075">
                  <a:lnSpc>
                    <a:spcPct val="90000"/>
                  </a:lnSpc>
                  <a:spcBef>
                    <a:spcPct val="0"/>
                  </a:spcBef>
                  <a:spcAft>
                    <a:spcPct val="35000"/>
                  </a:spcAft>
                </a:pPr>
                <a:r>
                  <a:rPr lang="en-US" sz="825" b="1" u="sng" dirty="0"/>
                  <a:t>Finance &amp; Personnel Committee</a:t>
                </a:r>
              </a:p>
              <a:p>
                <a:pPr algn="ctr" defTabSz="600075">
                  <a:lnSpc>
                    <a:spcPct val="90000"/>
                  </a:lnSpc>
                  <a:spcBef>
                    <a:spcPct val="0"/>
                  </a:spcBef>
                  <a:spcAft>
                    <a:spcPct val="35000"/>
                  </a:spcAft>
                </a:pPr>
                <a:r>
                  <a:rPr lang="en-US" sz="825" dirty="0"/>
                  <a:t>Chairperson, Brian Butler</a:t>
                </a:r>
              </a:p>
              <a:p>
                <a:pPr algn="ctr" defTabSz="600075">
                  <a:lnSpc>
                    <a:spcPct val="90000"/>
                  </a:lnSpc>
                  <a:spcBef>
                    <a:spcPct val="0"/>
                  </a:spcBef>
                  <a:spcAft>
                    <a:spcPct val="35000"/>
                  </a:spcAft>
                </a:pPr>
                <a:r>
                  <a:rPr lang="en-US" sz="825" dirty="0"/>
                  <a:t>Mayor Gary </a:t>
                </a:r>
                <a:r>
                  <a:rPr lang="en-US" sz="825" dirty="0" err="1"/>
                  <a:t>Manier</a:t>
                </a:r>
                <a:endParaRPr lang="en-US" sz="825" dirty="0"/>
              </a:p>
              <a:p>
                <a:pPr algn="ctr" defTabSz="600075">
                  <a:lnSpc>
                    <a:spcPct val="90000"/>
                  </a:lnSpc>
                  <a:spcBef>
                    <a:spcPct val="0"/>
                  </a:spcBef>
                  <a:spcAft>
                    <a:spcPct val="35000"/>
                  </a:spcAft>
                </a:pPr>
                <a:r>
                  <a:rPr lang="en-US" sz="825" dirty="0"/>
                  <a:t>Alderperson </a:t>
                </a:r>
                <a:r>
                  <a:rPr lang="en-US" sz="825" dirty="0" err="1"/>
                  <a:t>Lilija</a:t>
                </a:r>
                <a:r>
                  <a:rPr lang="en-US" sz="825" dirty="0"/>
                  <a:t> Stevens</a:t>
                </a:r>
              </a:p>
            </p:txBody>
          </p:sp>
        </p:grpSp>
        <p:grpSp>
          <p:nvGrpSpPr>
            <p:cNvPr id="72" name="Group 71">
              <a:extLst>
                <a:ext uri="{FF2B5EF4-FFF2-40B4-BE49-F238E27FC236}">
                  <a16:creationId xmlns:a16="http://schemas.microsoft.com/office/drawing/2014/main" id="{0235ED81-80A0-4EFA-B0F7-0947A464C8E7}"/>
                </a:ext>
              </a:extLst>
            </p:cNvPr>
            <p:cNvGrpSpPr/>
            <p:nvPr/>
          </p:nvGrpSpPr>
          <p:grpSpPr>
            <a:xfrm>
              <a:off x="9631325" y="3637070"/>
              <a:ext cx="2239404" cy="865684"/>
              <a:chOff x="856978" y="2836515"/>
              <a:chExt cx="2024114" cy="865684"/>
            </a:xfrm>
            <a:solidFill>
              <a:schemeClr val="accent6">
                <a:lumMod val="20000"/>
                <a:lumOff val="80000"/>
              </a:schemeClr>
            </a:solidFill>
            <a:scene3d>
              <a:camera prst="orthographicFront"/>
              <a:lightRig rig="flat" dir="t"/>
            </a:scene3d>
          </p:grpSpPr>
          <p:sp>
            <p:nvSpPr>
              <p:cNvPr id="73" name="Rectangle 72">
                <a:extLst>
                  <a:ext uri="{FF2B5EF4-FFF2-40B4-BE49-F238E27FC236}">
                    <a16:creationId xmlns:a16="http://schemas.microsoft.com/office/drawing/2014/main" id="{6A21C356-B14F-4F2E-A79C-0C7405C9CE8A}"/>
                  </a:ext>
                </a:extLst>
              </p:cNvPr>
              <p:cNvSpPr/>
              <p:nvPr/>
            </p:nvSpPr>
            <p:spPr>
              <a:xfrm>
                <a:off x="856978" y="2836515"/>
                <a:ext cx="2024114" cy="865684"/>
              </a:xfrm>
              <a:prstGeom prst="rect">
                <a:avLst/>
              </a:prstGeom>
              <a:grpFill/>
              <a:sp3d prstMaterial="dkEdge">
                <a:bevelT w="8200" h="38100"/>
              </a:sp3d>
            </p:spPr>
            <p:style>
              <a:lnRef idx="0">
                <a:schemeClr val="lt1">
                  <a:shade val="80000"/>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sp>
          <p:sp>
            <p:nvSpPr>
              <p:cNvPr id="74" name="TextBox 73">
                <a:extLst>
                  <a:ext uri="{FF2B5EF4-FFF2-40B4-BE49-F238E27FC236}">
                    <a16:creationId xmlns:a16="http://schemas.microsoft.com/office/drawing/2014/main" id="{890F3609-718E-48DD-B5FB-95FCF63C6D80}"/>
                  </a:ext>
                </a:extLst>
              </p:cNvPr>
              <p:cNvSpPr txBox="1"/>
              <p:nvPr/>
            </p:nvSpPr>
            <p:spPr>
              <a:xfrm>
                <a:off x="856978" y="2836515"/>
                <a:ext cx="2024112" cy="865684"/>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8573" tIns="8573" rIns="8573" bIns="8573" numCol="1" spcCol="1270" anchor="ctr" anchorCtr="0">
                <a:noAutofit/>
              </a:bodyPr>
              <a:lstStyle/>
              <a:p>
                <a:pPr algn="ctr" defTabSz="600075">
                  <a:lnSpc>
                    <a:spcPct val="90000"/>
                  </a:lnSpc>
                  <a:spcBef>
                    <a:spcPct val="0"/>
                  </a:spcBef>
                  <a:spcAft>
                    <a:spcPct val="35000"/>
                  </a:spcAft>
                </a:pPr>
                <a:r>
                  <a:rPr lang="en-US" sz="825" b="1" u="sng" dirty="0"/>
                  <a:t>Public Safety</a:t>
                </a:r>
              </a:p>
              <a:p>
                <a:pPr algn="ctr" defTabSz="600075">
                  <a:lnSpc>
                    <a:spcPct val="90000"/>
                  </a:lnSpc>
                  <a:spcBef>
                    <a:spcPct val="0"/>
                  </a:spcBef>
                  <a:spcAft>
                    <a:spcPct val="35000"/>
                  </a:spcAft>
                </a:pPr>
                <a:r>
                  <a:rPr lang="en-US" sz="825" dirty="0"/>
                  <a:t>Chairperson, Brett Adams</a:t>
                </a:r>
              </a:p>
              <a:p>
                <a:pPr algn="ctr" defTabSz="600075">
                  <a:lnSpc>
                    <a:spcPct val="90000"/>
                  </a:lnSpc>
                  <a:spcBef>
                    <a:spcPct val="0"/>
                  </a:spcBef>
                  <a:spcAft>
                    <a:spcPct val="35000"/>
                  </a:spcAft>
                </a:pPr>
                <a:r>
                  <a:rPr lang="en-US" sz="825" dirty="0"/>
                  <a:t>Alderperson </a:t>
                </a:r>
              </a:p>
              <a:p>
                <a:pPr algn="ctr" defTabSz="600075">
                  <a:lnSpc>
                    <a:spcPct val="90000"/>
                  </a:lnSpc>
                  <a:spcBef>
                    <a:spcPct val="0"/>
                  </a:spcBef>
                  <a:spcAft>
                    <a:spcPct val="35000"/>
                  </a:spcAft>
                </a:pPr>
                <a:r>
                  <a:rPr lang="en-US" sz="825" dirty="0"/>
                  <a:t>Alderperson </a:t>
                </a:r>
              </a:p>
            </p:txBody>
          </p:sp>
        </p:grpSp>
        <p:grpSp>
          <p:nvGrpSpPr>
            <p:cNvPr id="75" name="Group 74">
              <a:extLst>
                <a:ext uri="{FF2B5EF4-FFF2-40B4-BE49-F238E27FC236}">
                  <a16:creationId xmlns:a16="http://schemas.microsoft.com/office/drawing/2014/main" id="{1F63CB66-0618-41D3-A5B8-2567E5206304}"/>
                </a:ext>
              </a:extLst>
            </p:cNvPr>
            <p:cNvGrpSpPr/>
            <p:nvPr/>
          </p:nvGrpSpPr>
          <p:grpSpPr>
            <a:xfrm>
              <a:off x="9631322" y="4710824"/>
              <a:ext cx="2239408" cy="865684"/>
              <a:chOff x="856975" y="2836515"/>
              <a:chExt cx="1889712" cy="865684"/>
            </a:xfrm>
            <a:solidFill>
              <a:schemeClr val="accent6">
                <a:lumMod val="20000"/>
                <a:lumOff val="80000"/>
              </a:schemeClr>
            </a:solidFill>
            <a:scene3d>
              <a:camera prst="orthographicFront"/>
              <a:lightRig rig="flat" dir="t"/>
            </a:scene3d>
          </p:grpSpPr>
          <p:sp>
            <p:nvSpPr>
              <p:cNvPr id="76" name="Rectangle 75">
                <a:extLst>
                  <a:ext uri="{FF2B5EF4-FFF2-40B4-BE49-F238E27FC236}">
                    <a16:creationId xmlns:a16="http://schemas.microsoft.com/office/drawing/2014/main" id="{5D8B53C7-1A40-4D21-BFD3-E15A8C16B687}"/>
                  </a:ext>
                </a:extLst>
              </p:cNvPr>
              <p:cNvSpPr/>
              <p:nvPr/>
            </p:nvSpPr>
            <p:spPr>
              <a:xfrm>
                <a:off x="856978" y="2836515"/>
                <a:ext cx="1889709" cy="865684"/>
              </a:xfrm>
              <a:prstGeom prst="rect">
                <a:avLst/>
              </a:prstGeom>
              <a:grpFill/>
              <a:sp3d prstMaterial="dkEdge">
                <a:bevelT w="8200" h="38100"/>
              </a:sp3d>
            </p:spPr>
            <p:style>
              <a:lnRef idx="0">
                <a:schemeClr val="lt1">
                  <a:shade val="80000"/>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sp>
          <p:sp>
            <p:nvSpPr>
              <p:cNvPr id="77" name="TextBox 76">
                <a:extLst>
                  <a:ext uri="{FF2B5EF4-FFF2-40B4-BE49-F238E27FC236}">
                    <a16:creationId xmlns:a16="http://schemas.microsoft.com/office/drawing/2014/main" id="{99E2E8A4-0D3B-464B-96D1-78EB0EA6264E}"/>
                  </a:ext>
                </a:extLst>
              </p:cNvPr>
              <p:cNvSpPr txBox="1"/>
              <p:nvPr/>
            </p:nvSpPr>
            <p:spPr>
              <a:xfrm>
                <a:off x="856975" y="2836515"/>
                <a:ext cx="1889711" cy="865684"/>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8573" tIns="8573" rIns="8573" bIns="8573" numCol="1" spcCol="1270" anchor="ctr" anchorCtr="0">
                <a:noAutofit/>
              </a:bodyPr>
              <a:lstStyle/>
              <a:p>
                <a:pPr algn="ctr" defTabSz="600075">
                  <a:lnSpc>
                    <a:spcPct val="90000"/>
                  </a:lnSpc>
                  <a:spcBef>
                    <a:spcPct val="0"/>
                  </a:spcBef>
                  <a:spcAft>
                    <a:spcPct val="35000"/>
                  </a:spcAft>
                </a:pPr>
                <a:r>
                  <a:rPr lang="en-US" sz="825" b="1" u="sng" dirty="0"/>
                  <a:t>Public Works</a:t>
                </a:r>
              </a:p>
              <a:p>
                <a:pPr algn="ctr" defTabSz="600075">
                  <a:lnSpc>
                    <a:spcPct val="90000"/>
                  </a:lnSpc>
                  <a:spcBef>
                    <a:spcPct val="0"/>
                  </a:spcBef>
                  <a:spcAft>
                    <a:spcPct val="35000"/>
                  </a:spcAft>
                </a:pPr>
                <a:r>
                  <a:rPr lang="en-US" sz="825" dirty="0"/>
                  <a:t>Chairperson Mike Brownfield</a:t>
                </a:r>
              </a:p>
              <a:p>
                <a:pPr algn="ctr" defTabSz="600075">
                  <a:lnSpc>
                    <a:spcPct val="90000"/>
                  </a:lnSpc>
                  <a:spcBef>
                    <a:spcPct val="0"/>
                  </a:spcBef>
                  <a:spcAft>
                    <a:spcPct val="35000"/>
                  </a:spcAft>
                </a:pPr>
                <a:r>
                  <a:rPr lang="en-US" sz="825" dirty="0"/>
                  <a:t>Alderperson John Blundy</a:t>
                </a:r>
              </a:p>
              <a:p>
                <a:pPr algn="ctr" defTabSz="600075">
                  <a:lnSpc>
                    <a:spcPct val="90000"/>
                  </a:lnSpc>
                  <a:spcBef>
                    <a:spcPct val="0"/>
                  </a:spcBef>
                  <a:spcAft>
                    <a:spcPct val="35000"/>
                  </a:spcAft>
                </a:pPr>
                <a:r>
                  <a:rPr lang="en-US" sz="825" dirty="0"/>
                  <a:t>Alderperson </a:t>
                </a:r>
              </a:p>
            </p:txBody>
          </p:sp>
        </p:grpSp>
      </p:grpSp>
      <p:grpSp>
        <p:nvGrpSpPr>
          <p:cNvPr id="20" name="Group 19">
            <a:extLst>
              <a:ext uri="{FF2B5EF4-FFF2-40B4-BE49-F238E27FC236}">
                <a16:creationId xmlns:a16="http://schemas.microsoft.com/office/drawing/2014/main" id="{31F50DD4-AA03-46FC-9145-416B332D2D7F}"/>
              </a:ext>
            </a:extLst>
          </p:cNvPr>
          <p:cNvGrpSpPr/>
          <p:nvPr/>
        </p:nvGrpSpPr>
        <p:grpSpPr>
          <a:xfrm>
            <a:off x="6982073" y="3733711"/>
            <a:ext cx="221576" cy="1617516"/>
            <a:chOff x="9322920" y="2996158"/>
            <a:chExt cx="295434" cy="2156688"/>
          </a:xfrm>
        </p:grpSpPr>
        <p:cxnSp>
          <p:nvCxnSpPr>
            <p:cNvPr id="66" name="Straight Connector 65">
              <a:extLst>
                <a:ext uri="{FF2B5EF4-FFF2-40B4-BE49-F238E27FC236}">
                  <a16:creationId xmlns:a16="http://schemas.microsoft.com/office/drawing/2014/main" id="{8A81F199-9813-46E1-A087-5339133B5A37}"/>
                </a:ext>
              </a:extLst>
            </p:cNvPr>
            <p:cNvCxnSpPr>
              <a:cxnSpLocks/>
            </p:cNvCxnSpPr>
            <p:nvPr/>
          </p:nvCxnSpPr>
          <p:spPr>
            <a:xfrm>
              <a:off x="9335887" y="2996158"/>
              <a:ext cx="7211" cy="215668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A3BD61BC-7BD8-460B-A476-FBAD68C34B8E}"/>
                </a:ext>
              </a:extLst>
            </p:cNvPr>
            <p:cNvCxnSpPr>
              <a:cxnSpLocks/>
            </p:cNvCxnSpPr>
            <p:nvPr/>
          </p:nvCxnSpPr>
          <p:spPr>
            <a:xfrm>
              <a:off x="9335888" y="5145863"/>
              <a:ext cx="281561"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58A9F95-E0B9-4072-A5FF-C6F7A5693916}"/>
                </a:ext>
              </a:extLst>
            </p:cNvPr>
            <p:cNvCxnSpPr>
              <a:cxnSpLocks/>
            </p:cNvCxnSpPr>
            <p:nvPr/>
          </p:nvCxnSpPr>
          <p:spPr>
            <a:xfrm>
              <a:off x="9322920" y="2996158"/>
              <a:ext cx="29543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109" name="Straight Connector 108">
            <a:extLst>
              <a:ext uri="{FF2B5EF4-FFF2-40B4-BE49-F238E27FC236}">
                <a16:creationId xmlns:a16="http://schemas.microsoft.com/office/drawing/2014/main" id="{0E153705-6016-4138-AA59-375D9955C0DA}"/>
              </a:ext>
            </a:extLst>
          </p:cNvPr>
          <p:cNvCxnSpPr>
            <a:cxnSpLocks/>
          </p:cNvCxnSpPr>
          <p:nvPr/>
        </p:nvCxnSpPr>
        <p:spPr>
          <a:xfrm>
            <a:off x="4955496" y="2591887"/>
            <a:ext cx="44697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3" name="Freeform: Shape 112">
            <a:extLst>
              <a:ext uri="{FF2B5EF4-FFF2-40B4-BE49-F238E27FC236}">
                <a16:creationId xmlns:a16="http://schemas.microsoft.com/office/drawing/2014/main" id="{EE785266-BF18-4D0B-B8E0-57E43814310A}"/>
              </a:ext>
            </a:extLst>
          </p:cNvPr>
          <p:cNvSpPr/>
          <p:nvPr/>
        </p:nvSpPr>
        <p:spPr>
          <a:xfrm>
            <a:off x="5968036" y="4384214"/>
            <a:ext cx="662924" cy="331462"/>
          </a:xfrm>
          <a:custGeom>
            <a:avLst/>
            <a:gdLst>
              <a:gd name="connsiteX0" fmla="*/ 0 w 883899"/>
              <a:gd name="connsiteY0" fmla="*/ 0 h 441949"/>
              <a:gd name="connsiteX1" fmla="*/ 883899 w 883899"/>
              <a:gd name="connsiteY1" fmla="*/ 0 h 441949"/>
              <a:gd name="connsiteX2" fmla="*/ 883899 w 883899"/>
              <a:gd name="connsiteY2" fmla="*/ 441949 h 441949"/>
              <a:gd name="connsiteX3" fmla="*/ 0 w 883899"/>
              <a:gd name="connsiteY3" fmla="*/ 441949 h 441949"/>
              <a:gd name="connsiteX4" fmla="*/ 0 w 883899"/>
              <a:gd name="connsiteY4" fmla="*/ 0 h 44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899" h="441949">
                <a:moveTo>
                  <a:pt x="0" y="0"/>
                </a:moveTo>
                <a:lnTo>
                  <a:pt x="883899" y="0"/>
                </a:lnTo>
                <a:lnTo>
                  <a:pt x="883899" y="441949"/>
                </a:lnTo>
                <a:lnTo>
                  <a:pt x="0" y="441949"/>
                </a:lnTo>
                <a:lnTo>
                  <a:pt x="0" y="0"/>
                </a:lnTo>
                <a:close/>
              </a:path>
            </a:pathLst>
          </a:custGeom>
          <a:solidFill>
            <a:schemeClr val="bg1">
              <a:lumMod val="85000"/>
            </a:schemeClr>
          </a:solidFill>
          <a:scene3d>
            <a:camera prst="orthographicFront"/>
            <a:lightRig rig="flat" dir="t"/>
          </a:scene3d>
          <a:sp3d prstMaterial="dkEdge">
            <a:bevelT w="8200" h="38100"/>
          </a:sp3d>
        </p:spPr>
        <p:style>
          <a:lnRef idx="0">
            <a:schemeClr val="lt1">
              <a:shade val="80000"/>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5239" tIns="5239" rIns="5239" bIns="5239" numCol="1" spcCol="1270" anchor="ctr" anchorCtr="0">
            <a:noAutofit/>
          </a:bodyPr>
          <a:lstStyle/>
          <a:p>
            <a:pPr algn="ctr" defTabSz="366713">
              <a:lnSpc>
                <a:spcPct val="90000"/>
              </a:lnSpc>
              <a:spcBef>
                <a:spcPct val="0"/>
              </a:spcBef>
              <a:spcAft>
                <a:spcPct val="35000"/>
              </a:spcAft>
            </a:pPr>
            <a:r>
              <a:rPr lang="en-US" sz="825" b="1" u="sng" dirty="0"/>
              <a:t>Standing Committees</a:t>
            </a:r>
          </a:p>
        </p:txBody>
      </p:sp>
      <p:sp>
        <p:nvSpPr>
          <p:cNvPr id="117" name="Freeform: Shape 116">
            <a:extLst>
              <a:ext uri="{FF2B5EF4-FFF2-40B4-BE49-F238E27FC236}">
                <a16:creationId xmlns:a16="http://schemas.microsoft.com/office/drawing/2014/main" id="{083F550D-AD65-48CB-838C-1D59E0B62B50}"/>
              </a:ext>
            </a:extLst>
          </p:cNvPr>
          <p:cNvSpPr/>
          <p:nvPr/>
        </p:nvSpPr>
        <p:spPr>
          <a:xfrm>
            <a:off x="4994721" y="4389580"/>
            <a:ext cx="662924" cy="331462"/>
          </a:xfrm>
          <a:custGeom>
            <a:avLst/>
            <a:gdLst>
              <a:gd name="connsiteX0" fmla="*/ 0 w 883899"/>
              <a:gd name="connsiteY0" fmla="*/ 0 h 441949"/>
              <a:gd name="connsiteX1" fmla="*/ 883899 w 883899"/>
              <a:gd name="connsiteY1" fmla="*/ 0 h 441949"/>
              <a:gd name="connsiteX2" fmla="*/ 883899 w 883899"/>
              <a:gd name="connsiteY2" fmla="*/ 441949 h 441949"/>
              <a:gd name="connsiteX3" fmla="*/ 0 w 883899"/>
              <a:gd name="connsiteY3" fmla="*/ 441949 h 441949"/>
              <a:gd name="connsiteX4" fmla="*/ 0 w 883899"/>
              <a:gd name="connsiteY4" fmla="*/ 0 h 44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899" h="441949">
                <a:moveTo>
                  <a:pt x="0" y="0"/>
                </a:moveTo>
                <a:lnTo>
                  <a:pt x="883899" y="0"/>
                </a:lnTo>
                <a:lnTo>
                  <a:pt x="883899" y="441949"/>
                </a:lnTo>
                <a:lnTo>
                  <a:pt x="0" y="441949"/>
                </a:lnTo>
                <a:lnTo>
                  <a:pt x="0" y="0"/>
                </a:lnTo>
                <a:close/>
              </a:path>
            </a:pathLst>
          </a:custGeom>
          <a:solidFill>
            <a:schemeClr val="bg1">
              <a:lumMod val="85000"/>
            </a:schemeClr>
          </a:solidFill>
          <a:scene3d>
            <a:camera prst="orthographicFront"/>
            <a:lightRig rig="flat" dir="t"/>
          </a:scene3d>
          <a:sp3d prstMaterial="dkEdge">
            <a:bevelT w="8200" h="38100"/>
          </a:sp3d>
        </p:spPr>
        <p:style>
          <a:lnRef idx="0">
            <a:schemeClr val="lt1">
              <a:shade val="80000"/>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5239" tIns="5239" rIns="5239" bIns="5239" numCol="1" spcCol="1270" anchor="ctr" anchorCtr="0">
            <a:noAutofit/>
          </a:bodyPr>
          <a:lstStyle/>
          <a:p>
            <a:pPr algn="ctr" defTabSz="366713">
              <a:lnSpc>
                <a:spcPct val="90000"/>
              </a:lnSpc>
              <a:spcBef>
                <a:spcPct val="0"/>
              </a:spcBef>
              <a:spcAft>
                <a:spcPct val="35000"/>
              </a:spcAft>
            </a:pPr>
            <a:r>
              <a:rPr lang="en-US" sz="825" b="1" u="sng" dirty="0"/>
              <a:t>City Collector</a:t>
            </a:r>
          </a:p>
          <a:p>
            <a:pPr algn="ctr" defTabSz="366713">
              <a:lnSpc>
                <a:spcPct val="90000"/>
              </a:lnSpc>
              <a:spcBef>
                <a:spcPct val="0"/>
              </a:spcBef>
              <a:spcAft>
                <a:spcPct val="35000"/>
              </a:spcAft>
            </a:pPr>
            <a:r>
              <a:rPr lang="en-US" sz="825" dirty="0"/>
              <a:t>Valeri Brod</a:t>
            </a:r>
          </a:p>
        </p:txBody>
      </p:sp>
      <p:sp>
        <p:nvSpPr>
          <p:cNvPr id="118" name="Freeform: Shape 117">
            <a:extLst>
              <a:ext uri="{FF2B5EF4-FFF2-40B4-BE49-F238E27FC236}">
                <a16:creationId xmlns:a16="http://schemas.microsoft.com/office/drawing/2014/main" id="{FC815CD4-7B50-4334-8F18-A156FBD66CC2}"/>
              </a:ext>
            </a:extLst>
          </p:cNvPr>
          <p:cNvSpPr/>
          <p:nvPr/>
        </p:nvSpPr>
        <p:spPr>
          <a:xfrm>
            <a:off x="3951040" y="4389580"/>
            <a:ext cx="662924" cy="331462"/>
          </a:xfrm>
          <a:custGeom>
            <a:avLst/>
            <a:gdLst>
              <a:gd name="connsiteX0" fmla="*/ 0 w 883899"/>
              <a:gd name="connsiteY0" fmla="*/ 0 h 441949"/>
              <a:gd name="connsiteX1" fmla="*/ 883899 w 883899"/>
              <a:gd name="connsiteY1" fmla="*/ 0 h 441949"/>
              <a:gd name="connsiteX2" fmla="*/ 883899 w 883899"/>
              <a:gd name="connsiteY2" fmla="*/ 441949 h 441949"/>
              <a:gd name="connsiteX3" fmla="*/ 0 w 883899"/>
              <a:gd name="connsiteY3" fmla="*/ 441949 h 441949"/>
              <a:gd name="connsiteX4" fmla="*/ 0 w 883899"/>
              <a:gd name="connsiteY4" fmla="*/ 0 h 44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899" h="441949">
                <a:moveTo>
                  <a:pt x="0" y="0"/>
                </a:moveTo>
                <a:lnTo>
                  <a:pt x="883899" y="0"/>
                </a:lnTo>
                <a:lnTo>
                  <a:pt x="883899" y="441949"/>
                </a:lnTo>
                <a:lnTo>
                  <a:pt x="0" y="441949"/>
                </a:lnTo>
                <a:lnTo>
                  <a:pt x="0" y="0"/>
                </a:lnTo>
                <a:close/>
              </a:path>
            </a:pathLst>
          </a:custGeom>
          <a:solidFill>
            <a:schemeClr val="bg1">
              <a:lumMod val="85000"/>
            </a:schemeClr>
          </a:solidFill>
          <a:scene3d>
            <a:camera prst="orthographicFront"/>
            <a:lightRig rig="flat" dir="t"/>
          </a:scene3d>
          <a:sp3d prstMaterial="dkEdge">
            <a:bevelT w="8200" h="38100"/>
          </a:sp3d>
        </p:spPr>
        <p:style>
          <a:lnRef idx="0">
            <a:schemeClr val="lt1">
              <a:shade val="80000"/>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5239" tIns="5239" rIns="5239" bIns="5239" numCol="1" spcCol="1270" anchor="ctr" anchorCtr="0">
            <a:noAutofit/>
          </a:bodyPr>
          <a:lstStyle/>
          <a:p>
            <a:pPr algn="ctr" defTabSz="366713">
              <a:lnSpc>
                <a:spcPct val="90000"/>
              </a:lnSpc>
              <a:spcBef>
                <a:spcPct val="0"/>
              </a:spcBef>
              <a:spcAft>
                <a:spcPct val="35000"/>
              </a:spcAft>
            </a:pPr>
            <a:r>
              <a:rPr lang="en-US" sz="825" b="1" u="sng" dirty="0"/>
              <a:t>City Attorney</a:t>
            </a:r>
          </a:p>
        </p:txBody>
      </p:sp>
      <p:sp>
        <p:nvSpPr>
          <p:cNvPr id="120" name="Freeform: Shape 119">
            <a:extLst>
              <a:ext uri="{FF2B5EF4-FFF2-40B4-BE49-F238E27FC236}">
                <a16:creationId xmlns:a16="http://schemas.microsoft.com/office/drawing/2014/main" id="{48711EF1-04AC-403D-A56B-4DDFDC2B1FF6}"/>
              </a:ext>
            </a:extLst>
          </p:cNvPr>
          <p:cNvSpPr/>
          <p:nvPr/>
        </p:nvSpPr>
        <p:spPr>
          <a:xfrm>
            <a:off x="1910806" y="4389580"/>
            <a:ext cx="1671488" cy="415187"/>
          </a:xfrm>
          <a:custGeom>
            <a:avLst/>
            <a:gdLst>
              <a:gd name="connsiteX0" fmla="*/ 0 w 883899"/>
              <a:gd name="connsiteY0" fmla="*/ 0 h 441949"/>
              <a:gd name="connsiteX1" fmla="*/ 883899 w 883899"/>
              <a:gd name="connsiteY1" fmla="*/ 0 h 441949"/>
              <a:gd name="connsiteX2" fmla="*/ 883899 w 883899"/>
              <a:gd name="connsiteY2" fmla="*/ 441949 h 441949"/>
              <a:gd name="connsiteX3" fmla="*/ 0 w 883899"/>
              <a:gd name="connsiteY3" fmla="*/ 441949 h 441949"/>
              <a:gd name="connsiteX4" fmla="*/ 0 w 883899"/>
              <a:gd name="connsiteY4" fmla="*/ 0 h 44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899" h="441949">
                <a:moveTo>
                  <a:pt x="0" y="0"/>
                </a:moveTo>
                <a:lnTo>
                  <a:pt x="883899" y="0"/>
                </a:lnTo>
                <a:lnTo>
                  <a:pt x="883899" y="441949"/>
                </a:lnTo>
                <a:lnTo>
                  <a:pt x="0" y="441949"/>
                </a:lnTo>
                <a:lnTo>
                  <a:pt x="0" y="0"/>
                </a:lnTo>
                <a:close/>
              </a:path>
            </a:pathLst>
          </a:custGeom>
          <a:solidFill>
            <a:schemeClr val="accent6">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5239" tIns="5239" rIns="5239" bIns="5239" numCol="1" spcCol="1270" anchor="ctr" anchorCtr="0">
            <a:noAutofit/>
          </a:bodyPr>
          <a:lstStyle/>
          <a:p>
            <a:pPr algn="ctr" defTabSz="366713">
              <a:lnSpc>
                <a:spcPct val="90000"/>
              </a:lnSpc>
              <a:spcBef>
                <a:spcPct val="0"/>
              </a:spcBef>
              <a:spcAft>
                <a:spcPct val="35000"/>
              </a:spcAft>
            </a:pPr>
            <a:r>
              <a:rPr lang="en-US" sz="825" b="1" u="sng" dirty="0"/>
              <a:t>City Administrator/Budget Officer</a:t>
            </a:r>
          </a:p>
          <a:p>
            <a:pPr algn="ctr" defTabSz="366713">
              <a:lnSpc>
                <a:spcPct val="90000"/>
              </a:lnSpc>
              <a:spcBef>
                <a:spcPct val="0"/>
              </a:spcBef>
              <a:spcAft>
                <a:spcPct val="35000"/>
              </a:spcAft>
            </a:pPr>
            <a:r>
              <a:rPr lang="en-US" sz="825" dirty="0"/>
              <a:t>Jim Snider</a:t>
            </a:r>
          </a:p>
        </p:txBody>
      </p:sp>
      <p:cxnSp>
        <p:nvCxnSpPr>
          <p:cNvPr id="121" name="Straight Connector 120">
            <a:extLst>
              <a:ext uri="{FF2B5EF4-FFF2-40B4-BE49-F238E27FC236}">
                <a16:creationId xmlns:a16="http://schemas.microsoft.com/office/drawing/2014/main" id="{1C2F1AB9-ADFC-48DB-ADF0-453958CCB7B2}"/>
              </a:ext>
            </a:extLst>
          </p:cNvPr>
          <p:cNvCxnSpPr>
            <a:cxnSpLocks/>
          </p:cNvCxnSpPr>
          <p:nvPr/>
        </p:nvCxnSpPr>
        <p:spPr>
          <a:xfrm flipH="1">
            <a:off x="2712754" y="4211393"/>
            <a:ext cx="3594362" cy="1868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80ECC876-E386-4C73-BD2A-1DEB32491854}"/>
              </a:ext>
            </a:extLst>
          </p:cNvPr>
          <p:cNvCxnSpPr>
            <a:cxnSpLocks/>
          </p:cNvCxnSpPr>
          <p:nvPr/>
        </p:nvCxnSpPr>
        <p:spPr>
          <a:xfrm>
            <a:off x="2719989" y="4219610"/>
            <a:ext cx="0" cy="16997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890E3BF-DD7B-457D-986A-88AD468D3E27}"/>
              </a:ext>
            </a:extLst>
          </p:cNvPr>
          <p:cNvCxnSpPr>
            <a:cxnSpLocks/>
          </p:cNvCxnSpPr>
          <p:nvPr/>
        </p:nvCxnSpPr>
        <p:spPr>
          <a:xfrm>
            <a:off x="4282502" y="4222016"/>
            <a:ext cx="0" cy="17007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DCAFDCF1-F10B-488E-9557-E891E6CD7A7F}"/>
              </a:ext>
            </a:extLst>
          </p:cNvPr>
          <p:cNvCxnSpPr>
            <a:cxnSpLocks/>
          </p:cNvCxnSpPr>
          <p:nvPr/>
        </p:nvCxnSpPr>
        <p:spPr>
          <a:xfrm>
            <a:off x="5326182" y="4219610"/>
            <a:ext cx="0" cy="17007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2348655-918F-4644-BFE3-A3223B3F472C}"/>
              </a:ext>
            </a:extLst>
          </p:cNvPr>
          <p:cNvCxnSpPr>
            <a:cxnSpLocks/>
          </p:cNvCxnSpPr>
          <p:nvPr/>
        </p:nvCxnSpPr>
        <p:spPr>
          <a:xfrm>
            <a:off x="6299498" y="4211391"/>
            <a:ext cx="0" cy="17007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D46FC7C-BA75-43D0-A29E-15EEAC5E72F4}"/>
              </a:ext>
            </a:extLst>
          </p:cNvPr>
          <p:cNvCxnSpPr>
            <a:cxnSpLocks/>
          </p:cNvCxnSpPr>
          <p:nvPr/>
        </p:nvCxnSpPr>
        <p:spPr>
          <a:xfrm>
            <a:off x="1578326" y="4578570"/>
            <a:ext cx="33248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35" name="Group 134">
            <a:extLst>
              <a:ext uri="{FF2B5EF4-FFF2-40B4-BE49-F238E27FC236}">
                <a16:creationId xmlns:a16="http://schemas.microsoft.com/office/drawing/2014/main" id="{19C7AE04-E429-4677-ACCB-0F00CDADA9CE}"/>
              </a:ext>
            </a:extLst>
          </p:cNvPr>
          <p:cNvGrpSpPr/>
          <p:nvPr/>
        </p:nvGrpSpPr>
        <p:grpSpPr>
          <a:xfrm>
            <a:off x="597467" y="3610684"/>
            <a:ext cx="664273" cy="1972979"/>
            <a:chOff x="4304734" y="4074958"/>
            <a:chExt cx="885697" cy="2630639"/>
          </a:xfrm>
          <a:solidFill>
            <a:schemeClr val="accent1">
              <a:lumMod val="20000"/>
              <a:lumOff val="80000"/>
            </a:schemeClr>
          </a:solidFill>
        </p:grpSpPr>
        <p:sp>
          <p:nvSpPr>
            <p:cNvPr id="154" name="Freeform: Shape 153">
              <a:extLst>
                <a:ext uri="{FF2B5EF4-FFF2-40B4-BE49-F238E27FC236}">
                  <a16:creationId xmlns:a16="http://schemas.microsoft.com/office/drawing/2014/main" id="{6F9FEFCA-036F-4E1F-8CC3-DDDBA3DA1E0D}"/>
                </a:ext>
              </a:extLst>
            </p:cNvPr>
            <p:cNvSpPr/>
            <p:nvPr/>
          </p:nvSpPr>
          <p:spPr>
            <a:xfrm>
              <a:off x="4304734" y="4074958"/>
              <a:ext cx="883899" cy="441949"/>
            </a:xfrm>
            <a:custGeom>
              <a:avLst/>
              <a:gdLst>
                <a:gd name="connsiteX0" fmla="*/ 0 w 883899"/>
                <a:gd name="connsiteY0" fmla="*/ 0 h 441949"/>
                <a:gd name="connsiteX1" fmla="*/ 883899 w 883899"/>
                <a:gd name="connsiteY1" fmla="*/ 0 h 441949"/>
                <a:gd name="connsiteX2" fmla="*/ 883899 w 883899"/>
                <a:gd name="connsiteY2" fmla="*/ 441949 h 441949"/>
                <a:gd name="connsiteX3" fmla="*/ 0 w 883899"/>
                <a:gd name="connsiteY3" fmla="*/ 441949 h 441949"/>
                <a:gd name="connsiteX4" fmla="*/ 0 w 883899"/>
                <a:gd name="connsiteY4" fmla="*/ 0 h 44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899" h="441949">
                  <a:moveTo>
                    <a:pt x="0" y="0"/>
                  </a:moveTo>
                  <a:lnTo>
                    <a:pt x="883899" y="0"/>
                  </a:lnTo>
                  <a:lnTo>
                    <a:pt x="883899" y="441949"/>
                  </a:lnTo>
                  <a:lnTo>
                    <a:pt x="0" y="441949"/>
                  </a:lnTo>
                  <a:lnTo>
                    <a:pt x="0" y="0"/>
                  </a:lnTo>
                  <a:close/>
                </a:path>
              </a:pathLst>
            </a:custGeom>
            <a:grp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5239" tIns="5239" rIns="5239" bIns="5239" numCol="1" spcCol="1270" anchor="ctr" anchorCtr="0">
              <a:noAutofit/>
            </a:bodyPr>
            <a:lstStyle/>
            <a:p>
              <a:pPr algn="ctr" defTabSz="366713">
                <a:lnSpc>
                  <a:spcPct val="90000"/>
                </a:lnSpc>
                <a:spcBef>
                  <a:spcPct val="0"/>
                </a:spcBef>
                <a:spcAft>
                  <a:spcPct val="35000"/>
                </a:spcAft>
              </a:pPr>
              <a:r>
                <a:rPr lang="en-US" sz="825" dirty="0"/>
                <a:t>Finance Department</a:t>
              </a:r>
            </a:p>
          </p:txBody>
        </p:sp>
        <p:sp>
          <p:nvSpPr>
            <p:cNvPr id="155" name="Freeform: Shape 154">
              <a:extLst>
                <a:ext uri="{FF2B5EF4-FFF2-40B4-BE49-F238E27FC236}">
                  <a16:creationId xmlns:a16="http://schemas.microsoft.com/office/drawing/2014/main" id="{6D2ADBCC-C98B-4205-9D29-C6F5B18D1ACC}"/>
                </a:ext>
              </a:extLst>
            </p:cNvPr>
            <p:cNvSpPr/>
            <p:nvPr/>
          </p:nvSpPr>
          <p:spPr>
            <a:xfrm>
              <a:off x="4306528" y="4618185"/>
              <a:ext cx="883899" cy="441949"/>
            </a:xfrm>
            <a:custGeom>
              <a:avLst/>
              <a:gdLst>
                <a:gd name="connsiteX0" fmla="*/ 0 w 883899"/>
                <a:gd name="connsiteY0" fmla="*/ 0 h 441949"/>
                <a:gd name="connsiteX1" fmla="*/ 883899 w 883899"/>
                <a:gd name="connsiteY1" fmla="*/ 0 h 441949"/>
                <a:gd name="connsiteX2" fmla="*/ 883899 w 883899"/>
                <a:gd name="connsiteY2" fmla="*/ 441949 h 441949"/>
                <a:gd name="connsiteX3" fmla="*/ 0 w 883899"/>
                <a:gd name="connsiteY3" fmla="*/ 441949 h 441949"/>
                <a:gd name="connsiteX4" fmla="*/ 0 w 883899"/>
                <a:gd name="connsiteY4" fmla="*/ 0 h 44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899" h="441949">
                  <a:moveTo>
                    <a:pt x="0" y="0"/>
                  </a:moveTo>
                  <a:lnTo>
                    <a:pt x="883899" y="0"/>
                  </a:lnTo>
                  <a:lnTo>
                    <a:pt x="883899" y="441949"/>
                  </a:lnTo>
                  <a:lnTo>
                    <a:pt x="0" y="441949"/>
                  </a:lnTo>
                  <a:lnTo>
                    <a:pt x="0" y="0"/>
                  </a:lnTo>
                  <a:close/>
                </a:path>
              </a:pathLst>
            </a:custGeom>
            <a:grp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5239" tIns="5239" rIns="5239" bIns="5239" numCol="1" spcCol="1270" anchor="ctr" anchorCtr="0">
              <a:noAutofit/>
            </a:bodyPr>
            <a:lstStyle/>
            <a:p>
              <a:pPr algn="ctr" defTabSz="366713">
                <a:lnSpc>
                  <a:spcPct val="90000"/>
                </a:lnSpc>
                <a:spcBef>
                  <a:spcPct val="0"/>
                </a:spcBef>
                <a:spcAft>
                  <a:spcPct val="35000"/>
                </a:spcAft>
              </a:pPr>
              <a:r>
                <a:rPr lang="en-US" sz="825" dirty="0"/>
                <a:t>Planning &amp; Development</a:t>
              </a:r>
            </a:p>
          </p:txBody>
        </p:sp>
        <p:sp>
          <p:nvSpPr>
            <p:cNvPr id="156" name="Freeform: Shape 155">
              <a:extLst>
                <a:ext uri="{FF2B5EF4-FFF2-40B4-BE49-F238E27FC236}">
                  <a16:creationId xmlns:a16="http://schemas.microsoft.com/office/drawing/2014/main" id="{3D494BEF-A7AD-476E-BF10-90E393F68E6E}"/>
                </a:ext>
              </a:extLst>
            </p:cNvPr>
            <p:cNvSpPr/>
            <p:nvPr/>
          </p:nvSpPr>
          <p:spPr>
            <a:xfrm>
              <a:off x="4306528" y="5163432"/>
              <a:ext cx="883899" cy="441949"/>
            </a:xfrm>
            <a:custGeom>
              <a:avLst/>
              <a:gdLst>
                <a:gd name="connsiteX0" fmla="*/ 0 w 883899"/>
                <a:gd name="connsiteY0" fmla="*/ 0 h 441949"/>
                <a:gd name="connsiteX1" fmla="*/ 883899 w 883899"/>
                <a:gd name="connsiteY1" fmla="*/ 0 h 441949"/>
                <a:gd name="connsiteX2" fmla="*/ 883899 w 883899"/>
                <a:gd name="connsiteY2" fmla="*/ 441949 h 441949"/>
                <a:gd name="connsiteX3" fmla="*/ 0 w 883899"/>
                <a:gd name="connsiteY3" fmla="*/ 441949 h 441949"/>
                <a:gd name="connsiteX4" fmla="*/ 0 w 883899"/>
                <a:gd name="connsiteY4" fmla="*/ 0 h 44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899" h="441949">
                  <a:moveTo>
                    <a:pt x="0" y="0"/>
                  </a:moveTo>
                  <a:lnTo>
                    <a:pt x="883899" y="0"/>
                  </a:lnTo>
                  <a:lnTo>
                    <a:pt x="883899" y="441949"/>
                  </a:lnTo>
                  <a:lnTo>
                    <a:pt x="0" y="441949"/>
                  </a:lnTo>
                  <a:lnTo>
                    <a:pt x="0" y="0"/>
                  </a:lnTo>
                  <a:close/>
                </a:path>
              </a:pathLst>
            </a:custGeom>
            <a:grp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5239" tIns="5239" rIns="5239" bIns="5239" numCol="1" spcCol="1270" anchor="ctr" anchorCtr="0">
              <a:noAutofit/>
            </a:bodyPr>
            <a:lstStyle/>
            <a:p>
              <a:pPr algn="ctr" defTabSz="366713">
                <a:lnSpc>
                  <a:spcPct val="90000"/>
                </a:lnSpc>
                <a:spcBef>
                  <a:spcPct val="0"/>
                </a:spcBef>
                <a:spcAft>
                  <a:spcPct val="35000"/>
                </a:spcAft>
              </a:pPr>
              <a:r>
                <a:rPr lang="en-US" sz="825" dirty="0"/>
                <a:t>Public Safety</a:t>
              </a:r>
            </a:p>
          </p:txBody>
        </p:sp>
        <p:sp>
          <p:nvSpPr>
            <p:cNvPr id="157" name="Freeform: Shape 156">
              <a:extLst>
                <a:ext uri="{FF2B5EF4-FFF2-40B4-BE49-F238E27FC236}">
                  <a16:creationId xmlns:a16="http://schemas.microsoft.com/office/drawing/2014/main" id="{79EB247F-BFA7-4EF6-A3AA-AC065D3653EE}"/>
                </a:ext>
              </a:extLst>
            </p:cNvPr>
            <p:cNvSpPr/>
            <p:nvPr/>
          </p:nvSpPr>
          <p:spPr>
            <a:xfrm>
              <a:off x="4306528" y="6263648"/>
              <a:ext cx="883899" cy="441949"/>
            </a:xfrm>
            <a:custGeom>
              <a:avLst/>
              <a:gdLst>
                <a:gd name="connsiteX0" fmla="*/ 0 w 883899"/>
                <a:gd name="connsiteY0" fmla="*/ 0 h 441949"/>
                <a:gd name="connsiteX1" fmla="*/ 883899 w 883899"/>
                <a:gd name="connsiteY1" fmla="*/ 0 h 441949"/>
                <a:gd name="connsiteX2" fmla="*/ 883899 w 883899"/>
                <a:gd name="connsiteY2" fmla="*/ 441949 h 441949"/>
                <a:gd name="connsiteX3" fmla="*/ 0 w 883899"/>
                <a:gd name="connsiteY3" fmla="*/ 441949 h 441949"/>
                <a:gd name="connsiteX4" fmla="*/ 0 w 883899"/>
                <a:gd name="connsiteY4" fmla="*/ 0 h 44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899" h="441949">
                  <a:moveTo>
                    <a:pt x="0" y="0"/>
                  </a:moveTo>
                  <a:lnTo>
                    <a:pt x="883899" y="0"/>
                  </a:lnTo>
                  <a:lnTo>
                    <a:pt x="883899" y="441949"/>
                  </a:lnTo>
                  <a:lnTo>
                    <a:pt x="0" y="441949"/>
                  </a:lnTo>
                  <a:lnTo>
                    <a:pt x="0" y="0"/>
                  </a:lnTo>
                  <a:close/>
                </a:path>
              </a:pathLst>
            </a:custGeom>
            <a:grp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5239" tIns="5239" rIns="5239" bIns="5239" numCol="1" spcCol="1270" anchor="ctr" anchorCtr="0">
              <a:noAutofit/>
            </a:bodyPr>
            <a:lstStyle/>
            <a:p>
              <a:pPr algn="ctr" defTabSz="366713">
                <a:lnSpc>
                  <a:spcPct val="90000"/>
                </a:lnSpc>
                <a:spcBef>
                  <a:spcPct val="0"/>
                </a:spcBef>
                <a:spcAft>
                  <a:spcPct val="35000"/>
                </a:spcAft>
              </a:pPr>
              <a:r>
                <a:rPr lang="en-US" sz="825" dirty="0"/>
                <a:t>Public Works</a:t>
              </a:r>
            </a:p>
          </p:txBody>
        </p:sp>
        <p:sp>
          <p:nvSpPr>
            <p:cNvPr id="162" name="Freeform: Shape 161">
              <a:extLst>
                <a:ext uri="{FF2B5EF4-FFF2-40B4-BE49-F238E27FC236}">
                  <a16:creationId xmlns:a16="http://schemas.microsoft.com/office/drawing/2014/main" id="{1D89C413-768C-448E-A179-1160FB5D981D}"/>
                </a:ext>
              </a:extLst>
            </p:cNvPr>
            <p:cNvSpPr/>
            <p:nvPr/>
          </p:nvSpPr>
          <p:spPr>
            <a:xfrm>
              <a:off x="4306532" y="5713982"/>
              <a:ext cx="883899" cy="441949"/>
            </a:xfrm>
            <a:custGeom>
              <a:avLst/>
              <a:gdLst>
                <a:gd name="connsiteX0" fmla="*/ 0 w 883899"/>
                <a:gd name="connsiteY0" fmla="*/ 0 h 441949"/>
                <a:gd name="connsiteX1" fmla="*/ 883899 w 883899"/>
                <a:gd name="connsiteY1" fmla="*/ 0 h 441949"/>
                <a:gd name="connsiteX2" fmla="*/ 883899 w 883899"/>
                <a:gd name="connsiteY2" fmla="*/ 441949 h 441949"/>
                <a:gd name="connsiteX3" fmla="*/ 0 w 883899"/>
                <a:gd name="connsiteY3" fmla="*/ 441949 h 441949"/>
                <a:gd name="connsiteX4" fmla="*/ 0 w 883899"/>
                <a:gd name="connsiteY4" fmla="*/ 0 h 44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899" h="441949">
                  <a:moveTo>
                    <a:pt x="0" y="0"/>
                  </a:moveTo>
                  <a:lnTo>
                    <a:pt x="883899" y="0"/>
                  </a:lnTo>
                  <a:lnTo>
                    <a:pt x="883899" y="441949"/>
                  </a:lnTo>
                  <a:lnTo>
                    <a:pt x="0" y="441949"/>
                  </a:lnTo>
                  <a:lnTo>
                    <a:pt x="0" y="0"/>
                  </a:lnTo>
                  <a:close/>
                </a:path>
              </a:pathLst>
            </a:custGeom>
            <a:grp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3">
                <a:hueOff val="0"/>
                <a:satOff val="0"/>
                <a:lumOff val="0"/>
                <a:alphaOff val="0"/>
              </a:schemeClr>
            </a:effectRef>
            <a:fontRef idx="minor">
              <a:schemeClr val="dk1"/>
            </a:fontRef>
          </p:style>
          <p:txBody>
            <a:bodyPr spcFirstLastPara="0" vert="horz" wrap="square" lIns="5239" tIns="5239" rIns="5239" bIns="5239" numCol="1" spcCol="1270" anchor="ctr" anchorCtr="0">
              <a:noAutofit/>
            </a:bodyPr>
            <a:lstStyle/>
            <a:p>
              <a:pPr algn="ctr" defTabSz="366713">
                <a:lnSpc>
                  <a:spcPct val="90000"/>
                </a:lnSpc>
                <a:spcBef>
                  <a:spcPct val="0"/>
                </a:spcBef>
                <a:spcAft>
                  <a:spcPct val="35000"/>
                </a:spcAft>
              </a:pPr>
              <a:r>
                <a:rPr lang="en-US" sz="825" dirty="0"/>
                <a:t>Engineering</a:t>
              </a:r>
            </a:p>
          </p:txBody>
        </p:sp>
      </p:grpSp>
      <p:grpSp>
        <p:nvGrpSpPr>
          <p:cNvPr id="13" name="Group 12">
            <a:extLst>
              <a:ext uri="{FF2B5EF4-FFF2-40B4-BE49-F238E27FC236}">
                <a16:creationId xmlns:a16="http://schemas.microsoft.com/office/drawing/2014/main" id="{D0E8036A-541A-4DC9-B920-BE79A87929E4}"/>
              </a:ext>
            </a:extLst>
          </p:cNvPr>
          <p:cNvGrpSpPr/>
          <p:nvPr/>
        </p:nvGrpSpPr>
        <p:grpSpPr>
          <a:xfrm>
            <a:off x="1254388" y="3762215"/>
            <a:ext cx="333974" cy="1669917"/>
            <a:chOff x="1697841" y="3166843"/>
            <a:chExt cx="445298" cy="2226556"/>
          </a:xfrm>
        </p:grpSpPr>
        <p:cxnSp>
          <p:nvCxnSpPr>
            <p:cNvPr id="133" name="Straight Connector 132">
              <a:extLst>
                <a:ext uri="{FF2B5EF4-FFF2-40B4-BE49-F238E27FC236}">
                  <a16:creationId xmlns:a16="http://schemas.microsoft.com/office/drawing/2014/main" id="{A1DBA3A8-6FEC-419E-98C5-2388287D86F3}"/>
                </a:ext>
              </a:extLst>
            </p:cNvPr>
            <p:cNvCxnSpPr>
              <a:cxnSpLocks/>
            </p:cNvCxnSpPr>
            <p:nvPr/>
          </p:nvCxnSpPr>
          <p:spPr>
            <a:xfrm flipH="1">
              <a:off x="2129758" y="3170307"/>
              <a:ext cx="1" cy="222309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AC647671-9961-44D4-8E23-A9CEAAC121AC}"/>
                </a:ext>
              </a:extLst>
            </p:cNvPr>
            <p:cNvCxnSpPr>
              <a:cxnSpLocks/>
            </p:cNvCxnSpPr>
            <p:nvPr/>
          </p:nvCxnSpPr>
          <p:spPr>
            <a:xfrm>
              <a:off x="1704888" y="3166843"/>
              <a:ext cx="43825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078A9BF3-DA28-48D5-84F0-ED253CA38708}"/>
                </a:ext>
              </a:extLst>
            </p:cNvPr>
            <p:cNvCxnSpPr>
              <a:cxnSpLocks/>
            </p:cNvCxnSpPr>
            <p:nvPr/>
          </p:nvCxnSpPr>
          <p:spPr>
            <a:xfrm>
              <a:off x="1704888" y="3705200"/>
              <a:ext cx="42487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CC78771C-F0D8-4022-A1A0-9395C34CB50E}"/>
                </a:ext>
              </a:extLst>
            </p:cNvPr>
            <p:cNvCxnSpPr>
              <a:cxnSpLocks/>
            </p:cNvCxnSpPr>
            <p:nvPr/>
          </p:nvCxnSpPr>
          <p:spPr>
            <a:xfrm>
              <a:off x="1704888" y="4255317"/>
              <a:ext cx="42487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CF14A80F-2553-4BED-8F95-D4E858251B40}"/>
                </a:ext>
              </a:extLst>
            </p:cNvPr>
            <p:cNvCxnSpPr>
              <a:cxnSpLocks/>
            </p:cNvCxnSpPr>
            <p:nvPr/>
          </p:nvCxnSpPr>
          <p:spPr>
            <a:xfrm>
              <a:off x="1697841" y="4805867"/>
              <a:ext cx="44529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BFA717A1-B04B-4906-A4A8-8E51175B4B2E}"/>
                </a:ext>
              </a:extLst>
            </p:cNvPr>
            <p:cNvCxnSpPr>
              <a:cxnSpLocks/>
            </p:cNvCxnSpPr>
            <p:nvPr/>
          </p:nvCxnSpPr>
          <p:spPr>
            <a:xfrm>
              <a:off x="1697841" y="5393399"/>
              <a:ext cx="44529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70C627A4-9445-433B-8B89-8C3801995F60}"/>
              </a:ext>
            </a:extLst>
          </p:cNvPr>
          <p:cNvSpPr>
            <a:spLocks noGrp="1"/>
          </p:cNvSpPr>
          <p:nvPr>
            <p:ph type="ftr" sz="quarter" idx="11"/>
          </p:nvPr>
        </p:nvSpPr>
        <p:spPr/>
        <p:txBody>
          <a:bodyPr/>
          <a:lstStyle/>
          <a:p>
            <a:r>
              <a:rPr lang="en-US" dirty="0"/>
              <a:t>Version 20221205</a:t>
            </a:r>
          </a:p>
        </p:txBody>
      </p:sp>
      <p:sp>
        <p:nvSpPr>
          <p:cNvPr id="59" name="Freeform: Shape 58">
            <a:extLst>
              <a:ext uri="{FF2B5EF4-FFF2-40B4-BE49-F238E27FC236}">
                <a16:creationId xmlns:a16="http://schemas.microsoft.com/office/drawing/2014/main" id="{9186AFDF-D469-40AE-8A73-6DCF740400C9}"/>
              </a:ext>
            </a:extLst>
          </p:cNvPr>
          <p:cNvSpPr/>
          <p:nvPr/>
        </p:nvSpPr>
        <p:spPr>
          <a:xfrm>
            <a:off x="1923300" y="4881654"/>
            <a:ext cx="662924" cy="331462"/>
          </a:xfrm>
          <a:custGeom>
            <a:avLst/>
            <a:gdLst>
              <a:gd name="connsiteX0" fmla="*/ 0 w 883899"/>
              <a:gd name="connsiteY0" fmla="*/ 0 h 441949"/>
              <a:gd name="connsiteX1" fmla="*/ 883899 w 883899"/>
              <a:gd name="connsiteY1" fmla="*/ 0 h 441949"/>
              <a:gd name="connsiteX2" fmla="*/ 883899 w 883899"/>
              <a:gd name="connsiteY2" fmla="*/ 441949 h 441949"/>
              <a:gd name="connsiteX3" fmla="*/ 0 w 883899"/>
              <a:gd name="connsiteY3" fmla="*/ 441949 h 441949"/>
              <a:gd name="connsiteX4" fmla="*/ 0 w 883899"/>
              <a:gd name="connsiteY4" fmla="*/ 0 h 44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899" h="441949">
                <a:moveTo>
                  <a:pt x="0" y="0"/>
                </a:moveTo>
                <a:lnTo>
                  <a:pt x="883899" y="0"/>
                </a:lnTo>
                <a:lnTo>
                  <a:pt x="883899" y="441949"/>
                </a:lnTo>
                <a:lnTo>
                  <a:pt x="0" y="441949"/>
                </a:lnTo>
                <a:lnTo>
                  <a:pt x="0" y="0"/>
                </a:lnTo>
                <a:close/>
              </a:path>
            </a:pathLst>
          </a:custGeom>
          <a:solidFill>
            <a:schemeClr val="accent1">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5239" tIns="5239" rIns="5239" bIns="5239" numCol="1" spcCol="1270" anchor="ctr" anchorCtr="0">
            <a:noAutofit/>
          </a:bodyPr>
          <a:lstStyle/>
          <a:p>
            <a:pPr algn="ctr" defTabSz="366713">
              <a:lnSpc>
                <a:spcPct val="90000"/>
              </a:lnSpc>
              <a:spcBef>
                <a:spcPct val="0"/>
              </a:spcBef>
              <a:spcAft>
                <a:spcPct val="35000"/>
              </a:spcAft>
            </a:pPr>
            <a:r>
              <a:rPr lang="en-US" sz="825" dirty="0"/>
              <a:t>HR Manager</a:t>
            </a:r>
          </a:p>
        </p:txBody>
      </p:sp>
      <p:cxnSp>
        <p:nvCxnSpPr>
          <p:cNvPr id="71" name="Straight Connector 70">
            <a:extLst>
              <a:ext uri="{FF2B5EF4-FFF2-40B4-BE49-F238E27FC236}">
                <a16:creationId xmlns:a16="http://schemas.microsoft.com/office/drawing/2014/main" id="{9A128CDE-494C-4348-BFA6-4CB94E391370}"/>
              </a:ext>
            </a:extLst>
          </p:cNvPr>
          <p:cNvCxnSpPr>
            <a:cxnSpLocks/>
          </p:cNvCxnSpPr>
          <p:nvPr/>
        </p:nvCxnSpPr>
        <p:spPr>
          <a:xfrm>
            <a:off x="2586859" y="5047385"/>
            <a:ext cx="13975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D8EE0DC-8864-5FD1-AF3E-6136FDA1C373}"/>
              </a:ext>
            </a:extLst>
          </p:cNvPr>
          <p:cNvCxnSpPr>
            <a:cxnSpLocks/>
          </p:cNvCxnSpPr>
          <p:nvPr/>
        </p:nvCxnSpPr>
        <p:spPr>
          <a:xfrm>
            <a:off x="2579552" y="5476271"/>
            <a:ext cx="13975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3" name="Freeform: Shape 62">
            <a:extLst>
              <a:ext uri="{FF2B5EF4-FFF2-40B4-BE49-F238E27FC236}">
                <a16:creationId xmlns:a16="http://schemas.microsoft.com/office/drawing/2014/main" id="{FFED9CFD-518F-1661-9488-BF2DB84A0A7B}"/>
              </a:ext>
            </a:extLst>
          </p:cNvPr>
          <p:cNvSpPr/>
          <p:nvPr/>
        </p:nvSpPr>
        <p:spPr>
          <a:xfrm>
            <a:off x="1923300" y="5319833"/>
            <a:ext cx="662924" cy="331462"/>
          </a:xfrm>
          <a:custGeom>
            <a:avLst/>
            <a:gdLst>
              <a:gd name="connsiteX0" fmla="*/ 0 w 883899"/>
              <a:gd name="connsiteY0" fmla="*/ 0 h 441949"/>
              <a:gd name="connsiteX1" fmla="*/ 883899 w 883899"/>
              <a:gd name="connsiteY1" fmla="*/ 0 h 441949"/>
              <a:gd name="connsiteX2" fmla="*/ 883899 w 883899"/>
              <a:gd name="connsiteY2" fmla="*/ 441949 h 441949"/>
              <a:gd name="connsiteX3" fmla="*/ 0 w 883899"/>
              <a:gd name="connsiteY3" fmla="*/ 441949 h 441949"/>
              <a:gd name="connsiteX4" fmla="*/ 0 w 883899"/>
              <a:gd name="connsiteY4" fmla="*/ 0 h 44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899" h="441949">
                <a:moveTo>
                  <a:pt x="0" y="0"/>
                </a:moveTo>
                <a:lnTo>
                  <a:pt x="883899" y="0"/>
                </a:lnTo>
                <a:lnTo>
                  <a:pt x="883899" y="441949"/>
                </a:lnTo>
                <a:lnTo>
                  <a:pt x="0" y="441949"/>
                </a:lnTo>
                <a:lnTo>
                  <a:pt x="0" y="0"/>
                </a:lnTo>
                <a:close/>
              </a:path>
            </a:pathLst>
          </a:custGeom>
          <a:solidFill>
            <a:schemeClr val="accent1">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5239" tIns="5239" rIns="5239" bIns="5239" numCol="1" spcCol="1270" anchor="ctr" anchorCtr="0">
            <a:noAutofit/>
          </a:bodyPr>
          <a:lstStyle/>
          <a:p>
            <a:pPr algn="ctr" defTabSz="366713">
              <a:lnSpc>
                <a:spcPct val="90000"/>
              </a:lnSpc>
              <a:spcBef>
                <a:spcPct val="0"/>
              </a:spcBef>
              <a:spcAft>
                <a:spcPct val="35000"/>
              </a:spcAft>
            </a:pPr>
            <a:r>
              <a:rPr lang="en-US" sz="825" dirty="0"/>
              <a:t>Admin. Asst.</a:t>
            </a:r>
          </a:p>
        </p:txBody>
      </p:sp>
    </p:spTree>
    <p:extLst>
      <p:ext uri="{BB962C8B-B14F-4D97-AF65-F5344CB8AC3E}">
        <p14:creationId xmlns:p14="http://schemas.microsoft.com/office/powerpoint/2010/main" val="5212837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26944" y="1178970"/>
            <a:ext cx="2661113" cy="507831"/>
          </a:xfrm>
          <a:prstGeom prst="rect">
            <a:avLst/>
          </a:prstGeom>
          <a:noFill/>
        </p:spPr>
        <p:txBody>
          <a:bodyPr wrap="none" rtlCol="0">
            <a:spAutoFit/>
          </a:bodyPr>
          <a:lstStyle/>
          <a:p>
            <a:r>
              <a:rPr lang="en-US" sz="2700" dirty="0"/>
              <a:t>City Administrator</a:t>
            </a:r>
          </a:p>
        </p:txBody>
      </p:sp>
      <p:grpSp>
        <p:nvGrpSpPr>
          <p:cNvPr id="25" name="Group 24">
            <a:extLst>
              <a:ext uri="{FF2B5EF4-FFF2-40B4-BE49-F238E27FC236}">
                <a16:creationId xmlns:a16="http://schemas.microsoft.com/office/drawing/2014/main" id="{D5900977-2455-47CD-A2C3-9F6A6A019CF8}"/>
              </a:ext>
            </a:extLst>
          </p:cNvPr>
          <p:cNvGrpSpPr/>
          <p:nvPr/>
        </p:nvGrpSpPr>
        <p:grpSpPr>
          <a:xfrm>
            <a:off x="489983" y="1868664"/>
            <a:ext cx="8164034" cy="2452361"/>
            <a:chOff x="375287" y="750707"/>
            <a:chExt cx="10885379" cy="3269815"/>
          </a:xfrm>
          <a:solidFill>
            <a:schemeClr val="accent1">
              <a:lumMod val="20000"/>
              <a:lumOff val="80000"/>
            </a:schemeClr>
          </a:solidFill>
        </p:grpSpPr>
        <p:sp>
          <p:nvSpPr>
            <p:cNvPr id="15" name="Freeform: Shape 14">
              <a:extLst>
                <a:ext uri="{FF2B5EF4-FFF2-40B4-BE49-F238E27FC236}">
                  <a16:creationId xmlns:a16="http://schemas.microsoft.com/office/drawing/2014/main" id="{1AF0D8C7-E45F-4887-AEAA-BF45157A1DDB}"/>
                </a:ext>
              </a:extLst>
            </p:cNvPr>
            <p:cNvSpPr/>
            <p:nvPr/>
          </p:nvSpPr>
          <p:spPr>
            <a:xfrm>
              <a:off x="7424170" y="3022408"/>
              <a:ext cx="2017771" cy="986470"/>
            </a:xfrm>
            <a:custGeom>
              <a:avLst/>
              <a:gdLst>
                <a:gd name="connsiteX0" fmla="*/ 0 w 1932110"/>
                <a:gd name="connsiteY0" fmla="*/ 0 h 966055"/>
                <a:gd name="connsiteX1" fmla="*/ 1932110 w 1932110"/>
                <a:gd name="connsiteY1" fmla="*/ 0 h 966055"/>
                <a:gd name="connsiteX2" fmla="*/ 1932110 w 1932110"/>
                <a:gd name="connsiteY2" fmla="*/ 966055 h 966055"/>
                <a:gd name="connsiteX3" fmla="*/ 0 w 1932110"/>
                <a:gd name="connsiteY3" fmla="*/ 966055 h 966055"/>
                <a:gd name="connsiteX4" fmla="*/ 0 w 1932110"/>
                <a:gd name="connsiteY4" fmla="*/ 0 h 966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110" h="966055">
                  <a:moveTo>
                    <a:pt x="0" y="0"/>
                  </a:moveTo>
                  <a:lnTo>
                    <a:pt x="1932110" y="0"/>
                  </a:lnTo>
                  <a:lnTo>
                    <a:pt x="1932110" y="966055"/>
                  </a:lnTo>
                  <a:lnTo>
                    <a:pt x="0" y="966055"/>
                  </a:lnTo>
                  <a:lnTo>
                    <a:pt x="0" y="0"/>
                  </a:lnTo>
                  <a:close/>
                </a:path>
              </a:pathLst>
            </a:custGeom>
            <a:grpFill/>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spcFirstLastPara="0" vert="horz" wrap="square" lIns="11906" tIns="11906" rIns="11906" bIns="11906" numCol="1" spcCol="1270" anchor="ctr" anchorCtr="0">
              <a:noAutofit/>
            </a:bodyPr>
            <a:lstStyle/>
            <a:p>
              <a:pPr algn="ctr" defTabSz="833438">
                <a:lnSpc>
                  <a:spcPct val="90000"/>
                </a:lnSpc>
                <a:spcBef>
                  <a:spcPct val="0"/>
                </a:spcBef>
                <a:spcAft>
                  <a:spcPct val="35000"/>
                </a:spcAft>
              </a:pPr>
              <a:r>
                <a:rPr lang="en-US" sz="1200" b="1" u="sng" dirty="0"/>
                <a:t>Engineering</a:t>
              </a:r>
            </a:p>
            <a:p>
              <a:pPr algn="ctr" defTabSz="833438">
                <a:lnSpc>
                  <a:spcPct val="90000"/>
                </a:lnSpc>
                <a:spcBef>
                  <a:spcPct val="0"/>
                </a:spcBef>
                <a:spcAft>
                  <a:spcPct val="35000"/>
                </a:spcAft>
              </a:pPr>
              <a:r>
                <a:rPr lang="en-US" sz="1200" dirty="0"/>
                <a:t>Dennis Carr</a:t>
              </a:r>
            </a:p>
          </p:txBody>
        </p:sp>
        <p:grpSp>
          <p:nvGrpSpPr>
            <p:cNvPr id="24" name="Group 23">
              <a:extLst>
                <a:ext uri="{FF2B5EF4-FFF2-40B4-BE49-F238E27FC236}">
                  <a16:creationId xmlns:a16="http://schemas.microsoft.com/office/drawing/2014/main" id="{A575E350-759C-41F0-9E44-62B9094FF91E}"/>
                </a:ext>
              </a:extLst>
            </p:cNvPr>
            <p:cNvGrpSpPr/>
            <p:nvPr/>
          </p:nvGrpSpPr>
          <p:grpSpPr>
            <a:xfrm>
              <a:off x="375287" y="750707"/>
              <a:ext cx="10885379" cy="3269815"/>
              <a:chOff x="375287" y="750707"/>
              <a:chExt cx="10885379" cy="3269815"/>
            </a:xfrm>
            <a:grpFill/>
          </p:grpSpPr>
          <p:cxnSp>
            <p:nvCxnSpPr>
              <p:cNvPr id="17" name="Straight Connector 16">
                <a:extLst>
                  <a:ext uri="{FF2B5EF4-FFF2-40B4-BE49-F238E27FC236}">
                    <a16:creationId xmlns:a16="http://schemas.microsoft.com/office/drawing/2014/main" id="{0D08D43F-F3A6-4D8C-B1AF-C57662366901}"/>
                  </a:ext>
                </a:extLst>
              </p:cNvPr>
              <p:cNvCxnSpPr>
                <a:cxnSpLocks/>
              </p:cNvCxnSpPr>
              <p:nvPr/>
            </p:nvCxnSpPr>
            <p:spPr>
              <a:xfrm>
                <a:off x="5883236" y="1625239"/>
                <a:ext cx="0" cy="950370"/>
              </a:xfrm>
              <a:prstGeom prst="line">
                <a:avLst/>
              </a:prstGeom>
              <a:grpFill/>
              <a:ln w="28575"/>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9B21A29F-330E-45DC-B971-838054683A4A}"/>
                  </a:ext>
                </a:extLst>
              </p:cNvPr>
              <p:cNvGrpSpPr/>
              <p:nvPr/>
            </p:nvGrpSpPr>
            <p:grpSpPr>
              <a:xfrm>
                <a:off x="375287" y="750707"/>
                <a:ext cx="10885379" cy="3269815"/>
                <a:chOff x="2057555" y="598989"/>
                <a:chExt cx="8559230" cy="3269815"/>
              </a:xfrm>
              <a:grpFill/>
            </p:grpSpPr>
            <p:sp>
              <p:nvSpPr>
                <p:cNvPr id="10" name="Freeform: Shape 9">
                  <a:extLst>
                    <a:ext uri="{FF2B5EF4-FFF2-40B4-BE49-F238E27FC236}">
                      <a16:creationId xmlns:a16="http://schemas.microsoft.com/office/drawing/2014/main" id="{E910F69D-E56C-4055-8700-5C6BC59C18E6}"/>
                    </a:ext>
                  </a:extLst>
                </p:cNvPr>
                <p:cNvSpPr/>
                <p:nvPr/>
              </p:nvSpPr>
              <p:spPr>
                <a:xfrm>
                  <a:off x="5355644" y="598989"/>
                  <a:ext cx="2057725" cy="966055"/>
                </a:xfrm>
                <a:custGeom>
                  <a:avLst/>
                  <a:gdLst>
                    <a:gd name="connsiteX0" fmla="*/ 0 w 1932110"/>
                    <a:gd name="connsiteY0" fmla="*/ 0 h 966055"/>
                    <a:gd name="connsiteX1" fmla="*/ 1932110 w 1932110"/>
                    <a:gd name="connsiteY1" fmla="*/ 0 h 966055"/>
                    <a:gd name="connsiteX2" fmla="*/ 1932110 w 1932110"/>
                    <a:gd name="connsiteY2" fmla="*/ 966055 h 966055"/>
                    <a:gd name="connsiteX3" fmla="*/ 0 w 1932110"/>
                    <a:gd name="connsiteY3" fmla="*/ 966055 h 966055"/>
                    <a:gd name="connsiteX4" fmla="*/ 0 w 1932110"/>
                    <a:gd name="connsiteY4" fmla="*/ 0 h 966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110" h="966055">
                      <a:moveTo>
                        <a:pt x="0" y="0"/>
                      </a:moveTo>
                      <a:lnTo>
                        <a:pt x="1932110" y="0"/>
                      </a:lnTo>
                      <a:lnTo>
                        <a:pt x="1932110" y="966055"/>
                      </a:lnTo>
                      <a:lnTo>
                        <a:pt x="0" y="966055"/>
                      </a:lnTo>
                      <a:lnTo>
                        <a:pt x="0" y="0"/>
                      </a:lnTo>
                      <a:close/>
                    </a:path>
                  </a:pathLst>
                </a:custGeom>
                <a:solidFill>
                  <a:schemeClr val="bg1">
                    <a:lumMod val="85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11906" tIns="11906" rIns="11906" bIns="11906" numCol="1" spcCol="1270" anchor="ctr" anchorCtr="0">
                  <a:noAutofit/>
                </a:bodyPr>
                <a:lstStyle/>
                <a:p>
                  <a:pPr algn="ctr" defTabSz="833438">
                    <a:lnSpc>
                      <a:spcPct val="90000"/>
                    </a:lnSpc>
                    <a:spcBef>
                      <a:spcPct val="0"/>
                    </a:spcBef>
                    <a:spcAft>
                      <a:spcPct val="35000"/>
                    </a:spcAft>
                  </a:pPr>
                  <a:r>
                    <a:rPr lang="en-US" sz="1875" b="1" u="sng" dirty="0"/>
                    <a:t>City Administrator</a:t>
                  </a:r>
                </a:p>
                <a:p>
                  <a:pPr algn="ctr" defTabSz="833438">
                    <a:lnSpc>
                      <a:spcPct val="90000"/>
                    </a:lnSpc>
                    <a:spcBef>
                      <a:spcPct val="0"/>
                    </a:spcBef>
                    <a:spcAft>
                      <a:spcPct val="35000"/>
                    </a:spcAft>
                  </a:pPr>
                  <a:r>
                    <a:rPr lang="en-US" sz="1875" dirty="0"/>
                    <a:t>Jim Snider</a:t>
                  </a:r>
                </a:p>
              </p:txBody>
            </p:sp>
            <p:sp>
              <p:nvSpPr>
                <p:cNvPr id="11" name="Freeform: Shape 10">
                  <a:extLst>
                    <a:ext uri="{FF2B5EF4-FFF2-40B4-BE49-F238E27FC236}">
                      <a16:creationId xmlns:a16="http://schemas.microsoft.com/office/drawing/2014/main" id="{33F2D29E-BEC3-4EC5-BE2C-2585666138DC}"/>
                    </a:ext>
                  </a:extLst>
                </p:cNvPr>
                <p:cNvSpPr/>
                <p:nvPr/>
              </p:nvSpPr>
              <p:spPr>
                <a:xfrm>
                  <a:off x="2057555" y="2841842"/>
                  <a:ext cx="1629894" cy="1005701"/>
                </a:xfrm>
                <a:custGeom>
                  <a:avLst/>
                  <a:gdLst>
                    <a:gd name="connsiteX0" fmla="*/ 0 w 1932110"/>
                    <a:gd name="connsiteY0" fmla="*/ 0 h 966055"/>
                    <a:gd name="connsiteX1" fmla="*/ 1932110 w 1932110"/>
                    <a:gd name="connsiteY1" fmla="*/ 0 h 966055"/>
                    <a:gd name="connsiteX2" fmla="*/ 1932110 w 1932110"/>
                    <a:gd name="connsiteY2" fmla="*/ 966055 h 966055"/>
                    <a:gd name="connsiteX3" fmla="*/ 0 w 1932110"/>
                    <a:gd name="connsiteY3" fmla="*/ 966055 h 966055"/>
                    <a:gd name="connsiteX4" fmla="*/ 0 w 1932110"/>
                    <a:gd name="connsiteY4" fmla="*/ 0 h 966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110" h="966055">
                      <a:moveTo>
                        <a:pt x="0" y="0"/>
                      </a:moveTo>
                      <a:lnTo>
                        <a:pt x="1932110" y="0"/>
                      </a:lnTo>
                      <a:lnTo>
                        <a:pt x="1932110" y="966055"/>
                      </a:lnTo>
                      <a:lnTo>
                        <a:pt x="0" y="966055"/>
                      </a:lnTo>
                      <a:lnTo>
                        <a:pt x="0" y="0"/>
                      </a:lnTo>
                      <a:close/>
                    </a:path>
                  </a:pathLst>
                </a:custGeom>
                <a:grpFill/>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spcFirstLastPara="0" vert="horz" wrap="square" lIns="11906" tIns="11906" rIns="11906" bIns="11906" numCol="1" spcCol="1270" anchor="ctr" anchorCtr="0">
                  <a:noAutofit/>
                </a:bodyPr>
                <a:lstStyle/>
                <a:p>
                  <a:pPr algn="ctr" defTabSz="833438">
                    <a:lnSpc>
                      <a:spcPct val="90000"/>
                    </a:lnSpc>
                    <a:spcBef>
                      <a:spcPct val="0"/>
                    </a:spcBef>
                    <a:spcAft>
                      <a:spcPct val="35000"/>
                    </a:spcAft>
                  </a:pPr>
                  <a:r>
                    <a:rPr lang="en-US" sz="1200" b="1" u="sng" dirty="0"/>
                    <a:t>Finance Department</a:t>
                  </a:r>
                </a:p>
                <a:p>
                  <a:pPr algn="ctr" defTabSz="833438">
                    <a:lnSpc>
                      <a:spcPct val="90000"/>
                    </a:lnSpc>
                    <a:spcBef>
                      <a:spcPct val="0"/>
                    </a:spcBef>
                    <a:spcAft>
                      <a:spcPct val="35000"/>
                    </a:spcAft>
                  </a:pPr>
                  <a:r>
                    <a:rPr lang="en-US" sz="1200" dirty="0"/>
                    <a:t>Joanie Baxter</a:t>
                  </a:r>
                </a:p>
              </p:txBody>
            </p:sp>
            <p:sp>
              <p:nvSpPr>
                <p:cNvPr id="12" name="Freeform: Shape 11">
                  <a:extLst>
                    <a:ext uri="{FF2B5EF4-FFF2-40B4-BE49-F238E27FC236}">
                      <a16:creationId xmlns:a16="http://schemas.microsoft.com/office/drawing/2014/main" id="{29BD5EE4-15F8-433C-99A9-837FFE388B1B}"/>
                    </a:ext>
                  </a:extLst>
                </p:cNvPr>
                <p:cNvSpPr/>
                <p:nvPr/>
              </p:nvSpPr>
              <p:spPr>
                <a:xfrm>
                  <a:off x="3906560" y="2859045"/>
                  <a:ext cx="1749494" cy="998114"/>
                </a:xfrm>
                <a:custGeom>
                  <a:avLst/>
                  <a:gdLst>
                    <a:gd name="connsiteX0" fmla="*/ 0 w 1932110"/>
                    <a:gd name="connsiteY0" fmla="*/ 0 h 966055"/>
                    <a:gd name="connsiteX1" fmla="*/ 1932110 w 1932110"/>
                    <a:gd name="connsiteY1" fmla="*/ 0 h 966055"/>
                    <a:gd name="connsiteX2" fmla="*/ 1932110 w 1932110"/>
                    <a:gd name="connsiteY2" fmla="*/ 966055 h 966055"/>
                    <a:gd name="connsiteX3" fmla="*/ 0 w 1932110"/>
                    <a:gd name="connsiteY3" fmla="*/ 966055 h 966055"/>
                    <a:gd name="connsiteX4" fmla="*/ 0 w 1932110"/>
                    <a:gd name="connsiteY4" fmla="*/ 0 h 966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110" h="966055">
                      <a:moveTo>
                        <a:pt x="0" y="0"/>
                      </a:moveTo>
                      <a:lnTo>
                        <a:pt x="1932110" y="0"/>
                      </a:lnTo>
                      <a:lnTo>
                        <a:pt x="1932110" y="966055"/>
                      </a:lnTo>
                      <a:lnTo>
                        <a:pt x="0" y="966055"/>
                      </a:lnTo>
                      <a:lnTo>
                        <a:pt x="0" y="0"/>
                      </a:lnTo>
                      <a:close/>
                    </a:path>
                  </a:pathLst>
                </a:custGeom>
                <a:grpFill/>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spcFirstLastPara="0" vert="horz" wrap="square" lIns="11906" tIns="11906" rIns="11906" bIns="11906" numCol="1" spcCol="1270" anchor="ctr" anchorCtr="0">
                  <a:noAutofit/>
                </a:bodyPr>
                <a:lstStyle/>
                <a:p>
                  <a:pPr algn="ctr" defTabSz="833438">
                    <a:lnSpc>
                      <a:spcPct val="90000"/>
                    </a:lnSpc>
                    <a:spcBef>
                      <a:spcPct val="0"/>
                    </a:spcBef>
                    <a:spcAft>
                      <a:spcPct val="35000"/>
                    </a:spcAft>
                  </a:pPr>
                  <a:r>
                    <a:rPr lang="en-US" sz="1200" b="1" u="sng" dirty="0"/>
                    <a:t>Planning &amp; Development</a:t>
                  </a:r>
                </a:p>
                <a:p>
                  <a:pPr algn="ctr" defTabSz="833438">
                    <a:lnSpc>
                      <a:spcPct val="90000"/>
                    </a:lnSpc>
                    <a:spcBef>
                      <a:spcPct val="0"/>
                    </a:spcBef>
                    <a:spcAft>
                      <a:spcPct val="35000"/>
                    </a:spcAft>
                  </a:pPr>
                  <a:r>
                    <a:rPr lang="en-US" sz="1200" dirty="0"/>
                    <a:t>Jon Oliphant</a:t>
                  </a:r>
                </a:p>
              </p:txBody>
            </p:sp>
            <p:sp>
              <p:nvSpPr>
                <p:cNvPr id="13" name="Freeform: Shape 12">
                  <a:extLst>
                    <a:ext uri="{FF2B5EF4-FFF2-40B4-BE49-F238E27FC236}">
                      <a16:creationId xmlns:a16="http://schemas.microsoft.com/office/drawing/2014/main" id="{8D68806A-27F3-4F1C-A217-B6898A088611}"/>
                    </a:ext>
                  </a:extLst>
                </p:cNvPr>
                <p:cNvSpPr/>
                <p:nvPr/>
              </p:nvSpPr>
              <p:spPr>
                <a:xfrm>
                  <a:off x="9409470" y="2861073"/>
                  <a:ext cx="1207315" cy="986470"/>
                </a:xfrm>
                <a:custGeom>
                  <a:avLst/>
                  <a:gdLst>
                    <a:gd name="connsiteX0" fmla="*/ 0 w 1932110"/>
                    <a:gd name="connsiteY0" fmla="*/ 0 h 966055"/>
                    <a:gd name="connsiteX1" fmla="*/ 1932110 w 1932110"/>
                    <a:gd name="connsiteY1" fmla="*/ 0 h 966055"/>
                    <a:gd name="connsiteX2" fmla="*/ 1932110 w 1932110"/>
                    <a:gd name="connsiteY2" fmla="*/ 966055 h 966055"/>
                    <a:gd name="connsiteX3" fmla="*/ 0 w 1932110"/>
                    <a:gd name="connsiteY3" fmla="*/ 966055 h 966055"/>
                    <a:gd name="connsiteX4" fmla="*/ 0 w 1932110"/>
                    <a:gd name="connsiteY4" fmla="*/ 0 h 966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110" h="966055">
                      <a:moveTo>
                        <a:pt x="0" y="0"/>
                      </a:moveTo>
                      <a:lnTo>
                        <a:pt x="1932110" y="0"/>
                      </a:lnTo>
                      <a:lnTo>
                        <a:pt x="1932110" y="966055"/>
                      </a:lnTo>
                      <a:lnTo>
                        <a:pt x="0" y="966055"/>
                      </a:lnTo>
                      <a:lnTo>
                        <a:pt x="0" y="0"/>
                      </a:lnTo>
                      <a:close/>
                    </a:path>
                  </a:pathLst>
                </a:custGeom>
                <a:grpFill/>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spcFirstLastPara="0" vert="horz" wrap="square" lIns="11906" tIns="11906" rIns="11906" bIns="11906" numCol="1" spcCol="1270" anchor="ctr" anchorCtr="0">
                  <a:noAutofit/>
                </a:bodyPr>
                <a:lstStyle/>
                <a:p>
                  <a:pPr algn="ctr" defTabSz="833438">
                    <a:lnSpc>
                      <a:spcPct val="90000"/>
                    </a:lnSpc>
                    <a:spcBef>
                      <a:spcPct val="0"/>
                    </a:spcBef>
                    <a:spcAft>
                      <a:spcPct val="35000"/>
                    </a:spcAft>
                  </a:pPr>
                  <a:r>
                    <a:rPr lang="en-US" sz="1200" b="1" u="sng" dirty="0"/>
                    <a:t>Public Safety</a:t>
                  </a:r>
                </a:p>
                <a:p>
                  <a:pPr algn="ctr" defTabSz="833438">
                    <a:lnSpc>
                      <a:spcPct val="90000"/>
                    </a:lnSpc>
                    <a:spcBef>
                      <a:spcPct val="0"/>
                    </a:spcBef>
                    <a:spcAft>
                      <a:spcPct val="35000"/>
                    </a:spcAft>
                  </a:pPr>
                  <a:r>
                    <a:rPr lang="en-US" sz="1200" dirty="0"/>
                    <a:t>Chief of Police Mike McCoy</a:t>
                  </a:r>
                </a:p>
              </p:txBody>
            </p:sp>
            <p:sp>
              <p:nvSpPr>
                <p:cNvPr id="14" name="Freeform: Shape 13">
                  <a:extLst>
                    <a:ext uri="{FF2B5EF4-FFF2-40B4-BE49-F238E27FC236}">
                      <a16:creationId xmlns:a16="http://schemas.microsoft.com/office/drawing/2014/main" id="{8233891D-FFA2-4CC5-B29A-F3AB8154EB00}"/>
                    </a:ext>
                  </a:extLst>
                </p:cNvPr>
                <p:cNvSpPr/>
                <p:nvPr/>
              </p:nvSpPr>
              <p:spPr>
                <a:xfrm>
                  <a:off x="5803479" y="2851458"/>
                  <a:ext cx="1669688" cy="1017346"/>
                </a:xfrm>
                <a:custGeom>
                  <a:avLst/>
                  <a:gdLst>
                    <a:gd name="connsiteX0" fmla="*/ 0 w 1932110"/>
                    <a:gd name="connsiteY0" fmla="*/ 0 h 966055"/>
                    <a:gd name="connsiteX1" fmla="*/ 1932110 w 1932110"/>
                    <a:gd name="connsiteY1" fmla="*/ 0 h 966055"/>
                    <a:gd name="connsiteX2" fmla="*/ 1932110 w 1932110"/>
                    <a:gd name="connsiteY2" fmla="*/ 966055 h 966055"/>
                    <a:gd name="connsiteX3" fmla="*/ 0 w 1932110"/>
                    <a:gd name="connsiteY3" fmla="*/ 966055 h 966055"/>
                    <a:gd name="connsiteX4" fmla="*/ 0 w 1932110"/>
                    <a:gd name="connsiteY4" fmla="*/ 0 h 966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110" h="966055">
                      <a:moveTo>
                        <a:pt x="0" y="0"/>
                      </a:moveTo>
                      <a:lnTo>
                        <a:pt x="1932110" y="0"/>
                      </a:lnTo>
                      <a:lnTo>
                        <a:pt x="1932110" y="966055"/>
                      </a:lnTo>
                      <a:lnTo>
                        <a:pt x="0" y="966055"/>
                      </a:lnTo>
                      <a:lnTo>
                        <a:pt x="0" y="0"/>
                      </a:lnTo>
                      <a:close/>
                    </a:path>
                  </a:pathLst>
                </a:custGeom>
                <a:grpFill/>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spcFirstLastPara="0" vert="horz" wrap="square" lIns="11906" tIns="11906" rIns="11906" bIns="11906" numCol="1" spcCol="1270" anchor="ctr" anchorCtr="0">
                  <a:noAutofit/>
                </a:bodyPr>
                <a:lstStyle/>
                <a:p>
                  <a:pPr algn="ctr" defTabSz="833438">
                    <a:lnSpc>
                      <a:spcPct val="90000"/>
                    </a:lnSpc>
                    <a:spcBef>
                      <a:spcPct val="0"/>
                    </a:spcBef>
                    <a:spcAft>
                      <a:spcPct val="35000"/>
                    </a:spcAft>
                  </a:pPr>
                  <a:r>
                    <a:rPr lang="en-US" sz="1200" b="1" u="sng" dirty="0"/>
                    <a:t>Public Works</a:t>
                  </a:r>
                </a:p>
                <a:p>
                  <a:pPr algn="ctr" defTabSz="833438">
                    <a:lnSpc>
                      <a:spcPct val="90000"/>
                    </a:lnSpc>
                    <a:spcBef>
                      <a:spcPct val="0"/>
                    </a:spcBef>
                    <a:spcAft>
                      <a:spcPct val="35000"/>
                    </a:spcAft>
                  </a:pPr>
                  <a:r>
                    <a:rPr lang="en-US" sz="1200" dirty="0"/>
                    <a:t>Brian Rittenhouse</a:t>
                  </a:r>
                </a:p>
              </p:txBody>
            </p:sp>
          </p:grpSp>
          <p:cxnSp>
            <p:nvCxnSpPr>
              <p:cNvPr id="4" name="Straight Connector 3">
                <a:extLst>
                  <a:ext uri="{FF2B5EF4-FFF2-40B4-BE49-F238E27FC236}">
                    <a16:creationId xmlns:a16="http://schemas.microsoft.com/office/drawing/2014/main" id="{714CC21D-EE59-45D5-BFDC-7B2A3AA46B25}"/>
                  </a:ext>
                </a:extLst>
              </p:cNvPr>
              <p:cNvCxnSpPr>
                <a:cxnSpLocks/>
              </p:cNvCxnSpPr>
              <p:nvPr/>
            </p:nvCxnSpPr>
            <p:spPr>
              <a:xfrm flipH="1" flipV="1">
                <a:off x="1320013" y="2532046"/>
                <a:ext cx="9172939" cy="35043"/>
              </a:xfrm>
              <a:prstGeom prst="line">
                <a:avLst/>
              </a:prstGeom>
              <a:grpFill/>
              <a:ln w="2857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6C6905D-F5B1-4BAB-84F3-31F1768CC997}"/>
                  </a:ext>
                </a:extLst>
              </p:cNvPr>
              <p:cNvCxnSpPr>
                <a:cxnSpLocks/>
              </p:cNvCxnSpPr>
              <p:nvPr/>
            </p:nvCxnSpPr>
            <p:spPr>
              <a:xfrm>
                <a:off x="1328402" y="2542379"/>
                <a:ext cx="0" cy="450510"/>
              </a:xfrm>
              <a:prstGeom prst="line">
                <a:avLst/>
              </a:prstGeom>
              <a:grpFill/>
              <a:ln w="28575"/>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3858E7-CB0E-4037-8A58-8E0CD8068B75}"/>
                  </a:ext>
                </a:extLst>
              </p:cNvPr>
              <p:cNvCxnSpPr>
                <a:cxnSpLocks/>
              </p:cNvCxnSpPr>
              <p:nvPr/>
            </p:nvCxnSpPr>
            <p:spPr>
              <a:xfrm>
                <a:off x="10476174" y="2571898"/>
                <a:ext cx="0" cy="450510"/>
              </a:xfrm>
              <a:prstGeom prst="line">
                <a:avLst/>
              </a:prstGeom>
              <a:grpFill/>
              <a:ln w="28575"/>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9C1A614-4436-4080-8DAC-8341015C9576}"/>
                  </a:ext>
                </a:extLst>
              </p:cNvPr>
              <p:cNvCxnSpPr>
                <a:cxnSpLocks/>
              </p:cNvCxnSpPr>
              <p:nvPr/>
            </p:nvCxnSpPr>
            <p:spPr>
              <a:xfrm>
                <a:off x="8193173" y="2562282"/>
                <a:ext cx="0" cy="450510"/>
              </a:xfrm>
              <a:prstGeom prst="line">
                <a:avLst/>
              </a:prstGeom>
              <a:grpFill/>
              <a:ln w="28575"/>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9C3252E-4D09-4638-A6D4-AEC0243350EE}"/>
                  </a:ext>
                </a:extLst>
              </p:cNvPr>
              <p:cNvCxnSpPr>
                <a:cxnSpLocks/>
              </p:cNvCxnSpPr>
              <p:nvPr/>
            </p:nvCxnSpPr>
            <p:spPr>
              <a:xfrm>
                <a:off x="5878179" y="2562282"/>
                <a:ext cx="0" cy="450510"/>
              </a:xfrm>
              <a:prstGeom prst="line">
                <a:avLst/>
              </a:prstGeom>
              <a:grpFill/>
              <a:ln w="28575"/>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3286560-4AA9-4776-8EAD-9C573B2C8E10}"/>
                  </a:ext>
                </a:extLst>
              </p:cNvPr>
              <p:cNvCxnSpPr>
                <a:cxnSpLocks/>
              </p:cNvCxnSpPr>
              <p:nvPr/>
            </p:nvCxnSpPr>
            <p:spPr>
              <a:xfrm>
                <a:off x="3793691" y="2542379"/>
                <a:ext cx="0" cy="470413"/>
              </a:xfrm>
              <a:prstGeom prst="line">
                <a:avLst/>
              </a:prstGeom>
              <a:grpFill/>
              <a:ln w="28575"/>
            </p:spPr>
            <p:style>
              <a:lnRef idx="1">
                <a:schemeClr val="accent1"/>
              </a:lnRef>
              <a:fillRef idx="0">
                <a:schemeClr val="accent1"/>
              </a:fillRef>
              <a:effectRef idx="0">
                <a:schemeClr val="accent1"/>
              </a:effectRef>
              <a:fontRef idx="minor">
                <a:schemeClr val="tx1"/>
              </a:fontRef>
            </p:style>
          </p:cxnSp>
        </p:grpSp>
      </p:grpSp>
      <p:sp>
        <p:nvSpPr>
          <p:cNvPr id="5" name="Freeform: Shape 4">
            <a:extLst>
              <a:ext uri="{FF2B5EF4-FFF2-40B4-BE49-F238E27FC236}">
                <a16:creationId xmlns:a16="http://schemas.microsoft.com/office/drawing/2014/main" id="{81DB8E46-5769-4485-B1B4-D02FDA8E8425}"/>
              </a:ext>
            </a:extLst>
          </p:cNvPr>
          <p:cNvSpPr/>
          <p:nvPr/>
        </p:nvSpPr>
        <p:spPr>
          <a:xfrm>
            <a:off x="5835202" y="2069624"/>
            <a:ext cx="1513328" cy="739853"/>
          </a:xfrm>
          <a:custGeom>
            <a:avLst/>
            <a:gdLst>
              <a:gd name="connsiteX0" fmla="*/ 0 w 1932110"/>
              <a:gd name="connsiteY0" fmla="*/ 0 h 966055"/>
              <a:gd name="connsiteX1" fmla="*/ 1932110 w 1932110"/>
              <a:gd name="connsiteY1" fmla="*/ 0 h 966055"/>
              <a:gd name="connsiteX2" fmla="*/ 1932110 w 1932110"/>
              <a:gd name="connsiteY2" fmla="*/ 966055 h 966055"/>
              <a:gd name="connsiteX3" fmla="*/ 0 w 1932110"/>
              <a:gd name="connsiteY3" fmla="*/ 966055 h 966055"/>
              <a:gd name="connsiteX4" fmla="*/ 0 w 1932110"/>
              <a:gd name="connsiteY4" fmla="*/ 0 h 966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110" h="966055">
                <a:moveTo>
                  <a:pt x="0" y="0"/>
                </a:moveTo>
                <a:lnTo>
                  <a:pt x="1932110" y="0"/>
                </a:lnTo>
                <a:lnTo>
                  <a:pt x="1932110" y="966055"/>
                </a:lnTo>
                <a:lnTo>
                  <a:pt x="0" y="966055"/>
                </a:lnTo>
                <a:lnTo>
                  <a:pt x="0" y="0"/>
                </a:lnTo>
                <a:close/>
              </a:path>
            </a:pathLst>
          </a:custGeom>
          <a:solidFill>
            <a:schemeClr val="accent1">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spcFirstLastPara="0" vert="horz" wrap="square" lIns="11906" tIns="11906" rIns="11906" bIns="11906" numCol="1" spcCol="1270" anchor="ctr" anchorCtr="0">
            <a:noAutofit/>
          </a:bodyPr>
          <a:lstStyle/>
          <a:p>
            <a:pPr algn="ctr" defTabSz="833438">
              <a:lnSpc>
                <a:spcPct val="90000"/>
              </a:lnSpc>
              <a:spcBef>
                <a:spcPct val="0"/>
              </a:spcBef>
              <a:spcAft>
                <a:spcPct val="35000"/>
              </a:spcAft>
            </a:pPr>
            <a:r>
              <a:rPr lang="en-US" sz="1200" b="1" u="sng" dirty="0"/>
              <a:t>HR Manager</a:t>
            </a:r>
          </a:p>
          <a:p>
            <a:pPr algn="ctr" defTabSz="833438">
              <a:lnSpc>
                <a:spcPct val="90000"/>
              </a:lnSpc>
              <a:spcBef>
                <a:spcPct val="0"/>
              </a:spcBef>
              <a:spcAft>
                <a:spcPct val="35000"/>
              </a:spcAft>
            </a:pPr>
            <a:r>
              <a:rPr lang="en-US" sz="1200" dirty="0"/>
              <a:t>Maureen Chambers</a:t>
            </a:r>
          </a:p>
        </p:txBody>
      </p:sp>
      <p:cxnSp>
        <p:nvCxnSpPr>
          <p:cNvPr id="28" name="Straight Connector 27">
            <a:extLst>
              <a:ext uri="{FF2B5EF4-FFF2-40B4-BE49-F238E27FC236}">
                <a16:creationId xmlns:a16="http://schemas.microsoft.com/office/drawing/2014/main" id="{DE0DE114-5519-4ABA-AED4-A7C709C6D370}"/>
              </a:ext>
            </a:extLst>
          </p:cNvPr>
          <p:cNvCxnSpPr>
            <a:cxnSpLocks/>
          </p:cNvCxnSpPr>
          <p:nvPr/>
        </p:nvCxnSpPr>
        <p:spPr>
          <a:xfrm>
            <a:off x="5594088" y="2323109"/>
            <a:ext cx="241114" cy="0"/>
          </a:xfrm>
          <a:prstGeom prst="line">
            <a:avLst/>
          </a:prstGeom>
          <a:solidFill>
            <a:schemeClr val="accent1">
              <a:lumMod val="20000"/>
              <a:lumOff val="80000"/>
            </a:schemeClr>
          </a:solidFill>
          <a:ln w="28575"/>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3A2FBD33-4D19-4316-9CDE-83C59D22ECBB}"/>
              </a:ext>
            </a:extLst>
          </p:cNvPr>
          <p:cNvSpPr>
            <a:spLocks noGrp="1"/>
          </p:cNvSpPr>
          <p:nvPr>
            <p:ph type="ftr" sz="quarter" idx="11"/>
          </p:nvPr>
        </p:nvSpPr>
        <p:spPr/>
        <p:txBody>
          <a:bodyPr/>
          <a:lstStyle/>
          <a:p>
            <a:r>
              <a:rPr lang="en-US" dirty="0"/>
              <a:t>Version 20230306</a:t>
            </a:r>
          </a:p>
        </p:txBody>
      </p:sp>
      <p:sp>
        <p:nvSpPr>
          <p:cNvPr id="26" name="Freeform: Shape 25">
            <a:extLst>
              <a:ext uri="{FF2B5EF4-FFF2-40B4-BE49-F238E27FC236}">
                <a16:creationId xmlns:a16="http://schemas.microsoft.com/office/drawing/2014/main" id="{13CEA97A-F7D5-EB7A-2787-8D67C832187B}"/>
              </a:ext>
            </a:extLst>
          </p:cNvPr>
          <p:cNvSpPr/>
          <p:nvPr/>
        </p:nvSpPr>
        <p:spPr>
          <a:xfrm>
            <a:off x="1893361" y="2064266"/>
            <a:ext cx="1513328" cy="739853"/>
          </a:xfrm>
          <a:custGeom>
            <a:avLst/>
            <a:gdLst>
              <a:gd name="connsiteX0" fmla="*/ 0 w 1932110"/>
              <a:gd name="connsiteY0" fmla="*/ 0 h 966055"/>
              <a:gd name="connsiteX1" fmla="*/ 1932110 w 1932110"/>
              <a:gd name="connsiteY1" fmla="*/ 0 h 966055"/>
              <a:gd name="connsiteX2" fmla="*/ 1932110 w 1932110"/>
              <a:gd name="connsiteY2" fmla="*/ 966055 h 966055"/>
              <a:gd name="connsiteX3" fmla="*/ 0 w 1932110"/>
              <a:gd name="connsiteY3" fmla="*/ 966055 h 966055"/>
              <a:gd name="connsiteX4" fmla="*/ 0 w 1932110"/>
              <a:gd name="connsiteY4" fmla="*/ 0 h 966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110" h="966055">
                <a:moveTo>
                  <a:pt x="0" y="0"/>
                </a:moveTo>
                <a:lnTo>
                  <a:pt x="1932110" y="0"/>
                </a:lnTo>
                <a:lnTo>
                  <a:pt x="1932110" y="966055"/>
                </a:lnTo>
                <a:lnTo>
                  <a:pt x="0" y="966055"/>
                </a:lnTo>
                <a:lnTo>
                  <a:pt x="0" y="0"/>
                </a:lnTo>
                <a:close/>
              </a:path>
            </a:pathLst>
          </a:custGeom>
          <a:solidFill>
            <a:schemeClr val="accent1">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spcFirstLastPara="0" vert="horz" wrap="square" lIns="11906" tIns="11906" rIns="11906" bIns="11906" numCol="1" spcCol="1270" anchor="ctr" anchorCtr="0">
            <a:noAutofit/>
          </a:bodyPr>
          <a:lstStyle/>
          <a:p>
            <a:pPr algn="ctr" defTabSz="833438">
              <a:lnSpc>
                <a:spcPct val="90000"/>
              </a:lnSpc>
              <a:spcBef>
                <a:spcPct val="0"/>
              </a:spcBef>
              <a:spcAft>
                <a:spcPct val="35000"/>
              </a:spcAft>
            </a:pPr>
            <a:r>
              <a:rPr lang="en-US" sz="1200" b="1" u="sng" dirty="0"/>
              <a:t>Admin. Assistant</a:t>
            </a:r>
          </a:p>
          <a:p>
            <a:pPr algn="ctr" defTabSz="833438">
              <a:lnSpc>
                <a:spcPct val="90000"/>
              </a:lnSpc>
              <a:spcBef>
                <a:spcPct val="0"/>
              </a:spcBef>
              <a:spcAft>
                <a:spcPct val="35000"/>
              </a:spcAft>
            </a:pPr>
            <a:r>
              <a:rPr lang="en-US" sz="1200" dirty="0"/>
              <a:t>Lisa Anderson</a:t>
            </a:r>
          </a:p>
        </p:txBody>
      </p:sp>
      <p:cxnSp>
        <p:nvCxnSpPr>
          <p:cNvPr id="27" name="Straight Connector 26">
            <a:extLst>
              <a:ext uri="{FF2B5EF4-FFF2-40B4-BE49-F238E27FC236}">
                <a16:creationId xmlns:a16="http://schemas.microsoft.com/office/drawing/2014/main" id="{4B38B141-371E-8EB2-87FF-B4146C5B9F2D}"/>
              </a:ext>
            </a:extLst>
          </p:cNvPr>
          <p:cNvCxnSpPr>
            <a:cxnSpLocks/>
          </p:cNvCxnSpPr>
          <p:nvPr/>
        </p:nvCxnSpPr>
        <p:spPr>
          <a:xfrm>
            <a:off x="3394679" y="2311456"/>
            <a:ext cx="241114" cy="0"/>
          </a:xfrm>
          <a:prstGeom prst="line">
            <a:avLst/>
          </a:prstGeom>
          <a:solidFill>
            <a:schemeClr val="accent1">
              <a:lumMod val="20000"/>
              <a:lumOff val="80000"/>
            </a:schemeClr>
          </a:solidFill>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18587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4EC0F1E-A525-182A-6205-F4E898D4AB60}"/>
              </a:ext>
            </a:extLst>
          </p:cNvPr>
          <p:cNvCxnSpPr>
            <a:cxnSpLocks/>
          </p:cNvCxnSpPr>
          <p:nvPr/>
        </p:nvCxnSpPr>
        <p:spPr>
          <a:xfrm flipH="1">
            <a:off x="2367328" y="4329072"/>
            <a:ext cx="66162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D15D8BE-3705-40BD-AC5F-2C16D010FF31}"/>
              </a:ext>
            </a:extLst>
          </p:cNvPr>
          <p:cNvCxnSpPr>
            <a:cxnSpLocks/>
          </p:cNvCxnSpPr>
          <p:nvPr/>
        </p:nvCxnSpPr>
        <p:spPr>
          <a:xfrm flipV="1">
            <a:off x="2712326" y="3502618"/>
            <a:ext cx="0" cy="81963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A714A80-B3C9-4052-AD11-23AFF11F0CE1}"/>
              </a:ext>
            </a:extLst>
          </p:cNvPr>
          <p:cNvCxnSpPr>
            <a:cxnSpLocks/>
          </p:cNvCxnSpPr>
          <p:nvPr/>
        </p:nvCxnSpPr>
        <p:spPr>
          <a:xfrm flipV="1">
            <a:off x="6403192" y="3065383"/>
            <a:ext cx="1" cy="36361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B462907-6ED8-4204-A0FB-FFB42B064247}"/>
              </a:ext>
            </a:extLst>
          </p:cNvPr>
          <p:cNvCxnSpPr>
            <a:cxnSpLocks/>
          </p:cNvCxnSpPr>
          <p:nvPr/>
        </p:nvCxnSpPr>
        <p:spPr>
          <a:xfrm flipV="1">
            <a:off x="4578292" y="2711275"/>
            <a:ext cx="0" cy="71772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Freeform: Shape 9">
            <a:extLst>
              <a:ext uri="{FF2B5EF4-FFF2-40B4-BE49-F238E27FC236}">
                <a16:creationId xmlns:a16="http://schemas.microsoft.com/office/drawing/2014/main" id="{7A76C37C-13AF-41FE-A32F-C3E0FFF087E7}"/>
              </a:ext>
            </a:extLst>
          </p:cNvPr>
          <p:cNvSpPr/>
          <p:nvPr/>
        </p:nvSpPr>
        <p:spPr>
          <a:xfrm>
            <a:off x="3942630" y="2160909"/>
            <a:ext cx="1271324" cy="539813"/>
          </a:xfrm>
          <a:custGeom>
            <a:avLst/>
            <a:gdLst>
              <a:gd name="connsiteX0" fmla="*/ 0 w 1695098"/>
              <a:gd name="connsiteY0" fmla="*/ 0 h 719751"/>
              <a:gd name="connsiteX1" fmla="*/ 1695098 w 1695098"/>
              <a:gd name="connsiteY1" fmla="*/ 0 h 719751"/>
              <a:gd name="connsiteX2" fmla="*/ 1695098 w 1695098"/>
              <a:gd name="connsiteY2" fmla="*/ 719751 h 719751"/>
              <a:gd name="connsiteX3" fmla="*/ 0 w 1695098"/>
              <a:gd name="connsiteY3" fmla="*/ 719751 h 719751"/>
              <a:gd name="connsiteX4" fmla="*/ 0 w 1695098"/>
              <a:gd name="connsiteY4" fmla="*/ 0 h 719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098" h="719751">
                <a:moveTo>
                  <a:pt x="0" y="0"/>
                </a:moveTo>
                <a:lnTo>
                  <a:pt x="1695098" y="0"/>
                </a:lnTo>
                <a:lnTo>
                  <a:pt x="1695098" y="719751"/>
                </a:lnTo>
                <a:lnTo>
                  <a:pt x="0" y="719751"/>
                </a:lnTo>
                <a:lnTo>
                  <a:pt x="0" y="0"/>
                </a:lnTo>
                <a:close/>
              </a:path>
            </a:pathLst>
          </a:custGeom>
          <a:solidFill>
            <a:schemeClr val="bg1">
              <a:lumMod val="85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8573" tIns="8573" rIns="8573" bIns="8573" numCol="1" spcCol="1270" anchor="ctr" anchorCtr="0">
            <a:noAutofit/>
          </a:bodyPr>
          <a:lstStyle/>
          <a:p>
            <a:pPr algn="ctr" defTabSz="600075">
              <a:lnSpc>
                <a:spcPct val="90000"/>
              </a:lnSpc>
              <a:spcBef>
                <a:spcPct val="0"/>
              </a:spcBef>
              <a:spcAft>
                <a:spcPct val="35000"/>
              </a:spcAft>
            </a:pPr>
            <a:r>
              <a:rPr lang="en-US" sz="1350" b="1" u="sng" dirty="0"/>
              <a:t>Finance Director</a:t>
            </a:r>
          </a:p>
          <a:p>
            <a:pPr algn="ctr" defTabSz="600075">
              <a:lnSpc>
                <a:spcPct val="90000"/>
              </a:lnSpc>
              <a:spcBef>
                <a:spcPct val="0"/>
              </a:spcBef>
              <a:spcAft>
                <a:spcPct val="35000"/>
              </a:spcAft>
            </a:pPr>
            <a:r>
              <a:rPr lang="en-US" sz="1350" dirty="0"/>
              <a:t>Joanie Baxter</a:t>
            </a:r>
          </a:p>
        </p:txBody>
      </p:sp>
      <p:sp>
        <p:nvSpPr>
          <p:cNvPr id="11" name="Freeform: Shape 10">
            <a:extLst>
              <a:ext uri="{FF2B5EF4-FFF2-40B4-BE49-F238E27FC236}">
                <a16:creationId xmlns:a16="http://schemas.microsoft.com/office/drawing/2014/main" id="{E788EC21-EAF4-48AB-887F-F25A9E267050}"/>
              </a:ext>
            </a:extLst>
          </p:cNvPr>
          <p:cNvSpPr/>
          <p:nvPr/>
        </p:nvSpPr>
        <p:spPr>
          <a:xfrm>
            <a:off x="5756578" y="3343086"/>
            <a:ext cx="1296853" cy="569351"/>
          </a:xfrm>
          <a:custGeom>
            <a:avLst/>
            <a:gdLst>
              <a:gd name="connsiteX0" fmla="*/ 0 w 1729137"/>
              <a:gd name="connsiteY0" fmla="*/ 0 h 759134"/>
              <a:gd name="connsiteX1" fmla="*/ 1729137 w 1729137"/>
              <a:gd name="connsiteY1" fmla="*/ 0 h 759134"/>
              <a:gd name="connsiteX2" fmla="*/ 1729137 w 1729137"/>
              <a:gd name="connsiteY2" fmla="*/ 759134 h 759134"/>
              <a:gd name="connsiteX3" fmla="*/ 0 w 1729137"/>
              <a:gd name="connsiteY3" fmla="*/ 759134 h 759134"/>
              <a:gd name="connsiteX4" fmla="*/ 0 w 1729137"/>
              <a:gd name="connsiteY4" fmla="*/ 0 h 759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9137" h="759134">
                <a:moveTo>
                  <a:pt x="0" y="0"/>
                </a:moveTo>
                <a:lnTo>
                  <a:pt x="1729137" y="0"/>
                </a:lnTo>
                <a:lnTo>
                  <a:pt x="1729137" y="759134"/>
                </a:lnTo>
                <a:lnTo>
                  <a:pt x="0" y="759134"/>
                </a:lnTo>
                <a:lnTo>
                  <a:pt x="0" y="0"/>
                </a:lnTo>
                <a:close/>
              </a:path>
            </a:pathLst>
          </a:custGeom>
          <a:solidFill>
            <a:schemeClr val="accent1">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spcFirstLastPara="0" vert="horz" wrap="square" lIns="7620" tIns="7620" rIns="7620" bIns="7620" numCol="1" spcCol="1270" anchor="ctr" anchorCtr="0">
            <a:noAutofit/>
          </a:bodyPr>
          <a:lstStyle/>
          <a:p>
            <a:pPr algn="ctr" defTabSz="533400">
              <a:lnSpc>
                <a:spcPct val="90000"/>
              </a:lnSpc>
              <a:spcBef>
                <a:spcPct val="0"/>
              </a:spcBef>
              <a:spcAft>
                <a:spcPct val="35000"/>
              </a:spcAft>
            </a:pPr>
            <a:r>
              <a:rPr lang="en-US" sz="1050" b="1" u="sng" dirty="0"/>
              <a:t>Part-Time Accountant</a:t>
            </a:r>
          </a:p>
          <a:p>
            <a:pPr algn="ctr" defTabSz="533400">
              <a:lnSpc>
                <a:spcPct val="90000"/>
              </a:lnSpc>
              <a:spcBef>
                <a:spcPct val="0"/>
              </a:spcBef>
              <a:spcAft>
                <a:spcPct val="35000"/>
              </a:spcAft>
            </a:pPr>
            <a:r>
              <a:rPr lang="en-US" sz="1200" dirty="0"/>
              <a:t>Jeanette </a:t>
            </a:r>
            <a:r>
              <a:rPr lang="en-US" sz="1200" dirty="0" err="1"/>
              <a:t>Glueck</a:t>
            </a:r>
            <a:endParaRPr lang="en-US" sz="1200" dirty="0"/>
          </a:p>
        </p:txBody>
      </p:sp>
      <p:sp>
        <p:nvSpPr>
          <p:cNvPr id="13" name="Freeform: Shape 12">
            <a:extLst>
              <a:ext uri="{FF2B5EF4-FFF2-40B4-BE49-F238E27FC236}">
                <a16:creationId xmlns:a16="http://schemas.microsoft.com/office/drawing/2014/main" id="{170136D3-C016-41A3-B3C2-812B9CB0D270}"/>
              </a:ext>
            </a:extLst>
          </p:cNvPr>
          <p:cNvSpPr/>
          <p:nvPr/>
        </p:nvSpPr>
        <p:spPr>
          <a:xfrm>
            <a:off x="1981695" y="3378409"/>
            <a:ext cx="1482029" cy="534035"/>
          </a:xfrm>
          <a:custGeom>
            <a:avLst/>
            <a:gdLst>
              <a:gd name="connsiteX0" fmla="*/ 0 w 1976039"/>
              <a:gd name="connsiteY0" fmla="*/ 0 h 652148"/>
              <a:gd name="connsiteX1" fmla="*/ 1976039 w 1976039"/>
              <a:gd name="connsiteY1" fmla="*/ 0 h 652148"/>
              <a:gd name="connsiteX2" fmla="*/ 1976039 w 1976039"/>
              <a:gd name="connsiteY2" fmla="*/ 652148 h 652148"/>
              <a:gd name="connsiteX3" fmla="*/ 0 w 1976039"/>
              <a:gd name="connsiteY3" fmla="*/ 652148 h 652148"/>
              <a:gd name="connsiteX4" fmla="*/ 0 w 1976039"/>
              <a:gd name="connsiteY4" fmla="*/ 0 h 652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039" h="652148">
                <a:moveTo>
                  <a:pt x="0" y="0"/>
                </a:moveTo>
                <a:lnTo>
                  <a:pt x="1976039" y="0"/>
                </a:lnTo>
                <a:lnTo>
                  <a:pt x="1976039" y="652148"/>
                </a:lnTo>
                <a:lnTo>
                  <a:pt x="0" y="652148"/>
                </a:lnTo>
                <a:lnTo>
                  <a:pt x="0" y="0"/>
                </a:lnTo>
                <a:close/>
              </a:path>
            </a:pathLst>
          </a:custGeom>
          <a:solidFill>
            <a:schemeClr val="accent1">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7620" tIns="7620" rIns="7620" bIns="7620" numCol="1" spcCol="1270" anchor="ctr" anchorCtr="0">
            <a:noAutofit/>
          </a:bodyPr>
          <a:lstStyle/>
          <a:p>
            <a:pPr algn="ctr" defTabSz="533400">
              <a:lnSpc>
                <a:spcPct val="90000"/>
              </a:lnSpc>
              <a:spcBef>
                <a:spcPct val="0"/>
              </a:spcBef>
              <a:spcAft>
                <a:spcPct val="35000"/>
              </a:spcAft>
            </a:pPr>
            <a:r>
              <a:rPr lang="en-US" sz="1050" b="1" u="sng" dirty="0"/>
              <a:t>Customer Service Supervisor</a:t>
            </a:r>
          </a:p>
          <a:p>
            <a:pPr algn="ctr" defTabSz="533400">
              <a:lnSpc>
                <a:spcPct val="90000"/>
              </a:lnSpc>
              <a:spcBef>
                <a:spcPct val="0"/>
              </a:spcBef>
              <a:spcAft>
                <a:spcPct val="35000"/>
              </a:spcAft>
            </a:pPr>
            <a:r>
              <a:rPr lang="en-US" sz="1200" dirty="0"/>
              <a:t>Paula Arnold</a:t>
            </a:r>
          </a:p>
        </p:txBody>
      </p:sp>
      <p:sp>
        <p:nvSpPr>
          <p:cNvPr id="14" name="Freeform: Shape 13">
            <a:extLst>
              <a:ext uri="{FF2B5EF4-FFF2-40B4-BE49-F238E27FC236}">
                <a16:creationId xmlns:a16="http://schemas.microsoft.com/office/drawing/2014/main" id="{7DC7F8B6-9596-4F1E-981D-8BFDEC1E129C}"/>
              </a:ext>
            </a:extLst>
          </p:cNvPr>
          <p:cNvSpPr/>
          <p:nvPr/>
        </p:nvSpPr>
        <p:spPr>
          <a:xfrm>
            <a:off x="3829261" y="3378409"/>
            <a:ext cx="1485479" cy="534028"/>
          </a:xfrm>
          <a:custGeom>
            <a:avLst/>
            <a:gdLst>
              <a:gd name="connsiteX0" fmla="*/ 0 w 1980639"/>
              <a:gd name="connsiteY0" fmla="*/ 0 h 573878"/>
              <a:gd name="connsiteX1" fmla="*/ 1980639 w 1980639"/>
              <a:gd name="connsiteY1" fmla="*/ 0 h 573878"/>
              <a:gd name="connsiteX2" fmla="*/ 1980639 w 1980639"/>
              <a:gd name="connsiteY2" fmla="*/ 573878 h 573878"/>
              <a:gd name="connsiteX3" fmla="*/ 0 w 1980639"/>
              <a:gd name="connsiteY3" fmla="*/ 573878 h 573878"/>
              <a:gd name="connsiteX4" fmla="*/ 0 w 1980639"/>
              <a:gd name="connsiteY4" fmla="*/ 0 h 57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0639" h="573878">
                <a:moveTo>
                  <a:pt x="0" y="0"/>
                </a:moveTo>
                <a:lnTo>
                  <a:pt x="1980639" y="0"/>
                </a:lnTo>
                <a:lnTo>
                  <a:pt x="1980639" y="573878"/>
                </a:lnTo>
                <a:lnTo>
                  <a:pt x="0" y="573878"/>
                </a:lnTo>
                <a:lnTo>
                  <a:pt x="0" y="0"/>
                </a:lnTo>
                <a:close/>
              </a:path>
            </a:pathLst>
          </a:custGeom>
          <a:solidFill>
            <a:schemeClr val="accent1">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7620" tIns="7620" rIns="7620" bIns="7620" numCol="1" spcCol="1270" anchor="ctr" anchorCtr="0">
            <a:noAutofit/>
          </a:bodyPr>
          <a:lstStyle/>
          <a:p>
            <a:pPr algn="ctr" defTabSz="533400">
              <a:lnSpc>
                <a:spcPct val="90000"/>
              </a:lnSpc>
              <a:spcBef>
                <a:spcPct val="0"/>
              </a:spcBef>
              <a:spcAft>
                <a:spcPct val="35000"/>
              </a:spcAft>
            </a:pPr>
            <a:r>
              <a:rPr lang="en-US" sz="1050" b="1" u="sng" dirty="0"/>
              <a:t>Finance Support Specialist</a:t>
            </a:r>
          </a:p>
          <a:p>
            <a:pPr algn="ctr" defTabSz="533400">
              <a:lnSpc>
                <a:spcPct val="90000"/>
              </a:lnSpc>
              <a:spcBef>
                <a:spcPct val="0"/>
              </a:spcBef>
              <a:spcAft>
                <a:spcPct val="35000"/>
              </a:spcAft>
            </a:pPr>
            <a:r>
              <a:rPr lang="en-US" sz="1200" dirty="0"/>
              <a:t>Jill Thomas</a:t>
            </a:r>
          </a:p>
        </p:txBody>
      </p:sp>
      <p:sp>
        <p:nvSpPr>
          <p:cNvPr id="15" name="Freeform: Shape 14">
            <a:extLst>
              <a:ext uri="{FF2B5EF4-FFF2-40B4-BE49-F238E27FC236}">
                <a16:creationId xmlns:a16="http://schemas.microsoft.com/office/drawing/2014/main" id="{ADD6EF97-27E3-412D-AF6F-6CA818E85C22}"/>
              </a:ext>
            </a:extLst>
          </p:cNvPr>
          <p:cNvSpPr/>
          <p:nvPr/>
        </p:nvSpPr>
        <p:spPr>
          <a:xfrm>
            <a:off x="2976374" y="4047475"/>
            <a:ext cx="1474124" cy="549556"/>
          </a:xfrm>
          <a:custGeom>
            <a:avLst/>
            <a:gdLst>
              <a:gd name="connsiteX0" fmla="*/ 0 w 1965499"/>
              <a:gd name="connsiteY0" fmla="*/ 0 h 545884"/>
              <a:gd name="connsiteX1" fmla="*/ 1965499 w 1965499"/>
              <a:gd name="connsiteY1" fmla="*/ 0 h 545884"/>
              <a:gd name="connsiteX2" fmla="*/ 1965499 w 1965499"/>
              <a:gd name="connsiteY2" fmla="*/ 545884 h 545884"/>
              <a:gd name="connsiteX3" fmla="*/ 0 w 1965499"/>
              <a:gd name="connsiteY3" fmla="*/ 545884 h 545884"/>
              <a:gd name="connsiteX4" fmla="*/ 0 w 1965499"/>
              <a:gd name="connsiteY4" fmla="*/ 0 h 545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499" h="545884">
                <a:moveTo>
                  <a:pt x="0" y="0"/>
                </a:moveTo>
                <a:lnTo>
                  <a:pt x="1965499" y="0"/>
                </a:lnTo>
                <a:lnTo>
                  <a:pt x="1965499" y="545884"/>
                </a:lnTo>
                <a:lnTo>
                  <a:pt x="0" y="545884"/>
                </a:lnTo>
                <a:lnTo>
                  <a:pt x="0" y="0"/>
                </a:lnTo>
                <a:close/>
              </a:path>
            </a:pathLst>
          </a:custGeom>
          <a:solidFill>
            <a:schemeClr val="accent1">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7620" tIns="7620" rIns="7620" bIns="7620" numCol="1" spcCol="1270" anchor="ctr" anchorCtr="0">
            <a:noAutofit/>
          </a:bodyPr>
          <a:lstStyle/>
          <a:p>
            <a:pPr algn="ctr" defTabSz="533400">
              <a:lnSpc>
                <a:spcPct val="90000"/>
              </a:lnSpc>
              <a:spcBef>
                <a:spcPct val="0"/>
              </a:spcBef>
              <a:spcAft>
                <a:spcPct val="35000"/>
              </a:spcAft>
            </a:pPr>
            <a:r>
              <a:rPr lang="en-US" sz="1050" b="1" u="sng" dirty="0"/>
              <a:t>Customer Service Specialist I </a:t>
            </a:r>
          </a:p>
          <a:p>
            <a:pPr algn="ctr" defTabSz="533400">
              <a:lnSpc>
                <a:spcPct val="90000"/>
              </a:lnSpc>
              <a:spcBef>
                <a:spcPct val="0"/>
              </a:spcBef>
              <a:spcAft>
                <a:spcPct val="35000"/>
              </a:spcAft>
            </a:pPr>
            <a:r>
              <a:rPr lang="en-US" sz="1200" dirty="0"/>
              <a:t>Shari Parker</a:t>
            </a:r>
          </a:p>
        </p:txBody>
      </p:sp>
      <p:sp>
        <p:nvSpPr>
          <p:cNvPr id="5" name="TextBox 4"/>
          <p:cNvSpPr txBox="1"/>
          <p:nvPr/>
        </p:nvSpPr>
        <p:spPr>
          <a:xfrm>
            <a:off x="2448278" y="1448367"/>
            <a:ext cx="4260027" cy="507831"/>
          </a:xfrm>
          <a:prstGeom prst="rect">
            <a:avLst/>
          </a:prstGeom>
          <a:noFill/>
        </p:spPr>
        <p:txBody>
          <a:bodyPr wrap="square" rtlCol="0">
            <a:spAutoFit/>
          </a:bodyPr>
          <a:lstStyle/>
          <a:p>
            <a:pPr algn="ctr"/>
            <a:r>
              <a:rPr lang="en-US" sz="2700" dirty="0"/>
              <a:t>Finance Department</a:t>
            </a:r>
          </a:p>
        </p:txBody>
      </p:sp>
      <p:cxnSp>
        <p:nvCxnSpPr>
          <p:cNvPr id="18" name="Straight Connector 17">
            <a:extLst>
              <a:ext uri="{FF2B5EF4-FFF2-40B4-BE49-F238E27FC236}">
                <a16:creationId xmlns:a16="http://schemas.microsoft.com/office/drawing/2014/main" id="{89B70276-1BFB-4813-B510-C85BE0E31767}"/>
              </a:ext>
            </a:extLst>
          </p:cNvPr>
          <p:cNvCxnSpPr>
            <a:cxnSpLocks/>
          </p:cNvCxnSpPr>
          <p:nvPr/>
        </p:nvCxnSpPr>
        <p:spPr>
          <a:xfrm flipH="1">
            <a:off x="2712326" y="3074406"/>
            <a:ext cx="3698970" cy="684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71DD988-4366-4FF2-8DEA-5282D72EBE16}"/>
              </a:ext>
            </a:extLst>
          </p:cNvPr>
          <p:cNvCxnSpPr>
            <a:cxnSpLocks/>
          </p:cNvCxnSpPr>
          <p:nvPr/>
        </p:nvCxnSpPr>
        <p:spPr>
          <a:xfrm>
            <a:off x="2718617" y="3081247"/>
            <a:ext cx="0" cy="29716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2" name="Freeform: Shape 31">
            <a:extLst>
              <a:ext uri="{FF2B5EF4-FFF2-40B4-BE49-F238E27FC236}">
                <a16:creationId xmlns:a16="http://schemas.microsoft.com/office/drawing/2014/main" id="{25A9DFB0-B9B8-41B8-95B2-C7BEAB1C7A85}"/>
              </a:ext>
            </a:extLst>
          </p:cNvPr>
          <p:cNvSpPr/>
          <p:nvPr/>
        </p:nvSpPr>
        <p:spPr>
          <a:xfrm>
            <a:off x="974155" y="4047476"/>
            <a:ext cx="1474124" cy="549556"/>
          </a:xfrm>
          <a:custGeom>
            <a:avLst/>
            <a:gdLst>
              <a:gd name="connsiteX0" fmla="*/ 0 w 1965499"/>
              <a:gd name="connsiteY0" fmla="*/ 0 h 545884"/>
              <a:gd name="connsiteX1" fmla="*/ 1965499 w 1965499"/>
              <a:gd name="connsiteY1" fmla="*/ 0 h 545884"/>
              <a:gd name="connsiteX2" fmla="*/ 1965499 w 1965499"/>
              <a:gd name="connsiteY2" fmla="*/ 545884 h 545884"/>
              <a:gd name="connsiteX3" fmla="*/ 0 w 1965499"/>
              <a:gd name="connsiteY3" fmla="*/ 545884 h 545884"/>
              <a:gd name="connsiteX4" fmla="*/ 0 w 1965499"/>
              <a:gd name="connsiteY4" fmla="*/ 0 h 545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499" h="545884">
                <a:moveTo>
                  <a:pt x="0" y="0"/>
                </a:moveTo>
                <a:lnTo>
                  <a:pt x="1965499" y="0"/>
                </a:lnTo>
                <a:lnTo>
                  <a:pt x="1965499" y="545884"/>
                </a:lnTo>
                <a:lnTo>
                  <a:pt x="0" y="545884"/>
                </a:lnTo>
                <a:lnTo>
                  <a:pt x="0" y="0"/>
                </a:lnTo>
                <a:close/>
              </a:path>
            </a:pathLst>
          </a:custGeom>
          <a:solidFill>
            <a:schemeClr val="accent1">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7620" tIns="7620" rIns="7620" bIns="7620" numCol="1" spcCol="1270" anchor="ctr" anchorCtr="0">
            <a:noAutofit/>
          </a:bodyPr>
          <a:lstStyle/>
          <a:p>
            <a:pPr algn="ctr" defTabSz="533400">
              <a:lnSpc>
                <a:spcPct val="90000"/>
              </a:lnSpc>
              <a:spcBef>
                <a:spcPct val="0"/>
              </a:spcBef>
              <a:spcAft>
                <a:spcPct val="35000"/>
              </a:spcAft>
            </a:pPr>
            <a:r>
              <a:rPr lang="en-US" sz="1050" b="1" u="sng" dirty="0"/>
              <a:t>Customer Service Specialist II</a:t>
            </a:r>
          </a:p>
          <a:p>
            <a:pPr algn="ctr" defTabSz="533400">
              <a:lnSpc>
                <a:spcPct val="90000"/>
              </a:lnSpc>
              <a:spcBef>
                <a:spcPct val="0"/>
              </a:spcBef>
              <a:spcAft>
                <a:spcPct val="35000"/>
              </a:spcAft>
            </a:pPr>
            <a:r>
              <a:rPr lang="en-US" sz="1200" dirty="0"/>
              <a:t>Cara Hanson</a:t>
            </a:r>
          </a:p>
        </p:txBody>
      </p:sp>
      <p:sp>
        <p:nvSpPr>
          <p:cNvPr id="19" name="Title 18">
            <a:extLst>
              <a:ext uri="{FF2B5EF4-FFF2-40B4-BE49-F238E27FC236}">
                <a16:creationId xmlns:a16="http://schemas.microsoft.com/office/drawing/2014/main" id="{1B6E70E2-24FA-5627-9A49-0E3A0DEB8244}"/>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DAB0D197-EE31-417A-B9F6-C59113B954C5}"/>
              </a:ext>
            </a:extLst>
          </p:cNvPr>
          <p:cNvSpPr>
            <a:spLocks noGrp="1"/>
          </p:cNvSpPr>
          <p:nvPr>
            <p:ph type="ftr" sz="quarter" idx="11"/>
          </p:nvPr>
        </p:nvSpPr>
        <p:spPr/>
        <p:txBody>
          <a:bodyPr/>
          <a:lstStyle/>
          <a:p>
            <a:r>
              <a:rPr lang="en-US" dirty="0"/>
              <a:t>Version 20230306</a:t>
            </a:r>
          </a:p>
        </p:txBody>
      </p:sp>
    </p:spTree>
    <p:extLst>
      <p:ext uri="{BB962C8B-B14F-4D97-AF65-F5344CB8AC3E}">
        <p14:creationId xmlns:p14="http://schemas.microsoft.com/office/powerpoint/2010/main" val="20251647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D0E8BAF-93C2-406D-BA57-945BFB058600}"/>
              </a:ext>
            </a:extLst>
          </p:cNvPr>
          <p:cNvCxnSpPr>
            <a:cxnSpLocks/>
          </p:cNvCxnSpPr>
          <p:nvPr/>
        </p:nvCxnSpPr>
        <p:spPr>
          <a:xfrm>
            <a:off x="4572000" y="3893748"/>
            <a:ext cx="0" cy="50314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Freeform: Shape 7">
            <a:extLst>
              <a:ext uri="{FF2B5EF4-FFF2-40B4-BE49-F238E27FC236}">
                <a16:creationId xmlns:a16="http://schemas.microsoft.com/office/drawing/2014/main" id="{C17DFF0F-BE9C-450F-9E34-53016EDA4239}"/>
              </a:ext>
            </a:extLst>
          </p:cNvPr>
          <p:cNvSpPr/>
          <p:nvPr/>
        </p:nvSpPr>
        <p:spPr>
          <a:xfrm>
            <a:off x="3559778" y="2095660"/>
            <a:ext cx="2024445" cy="693443"/>
          </a:xfrm>
          <a:custGeom>
            <a:avLst/>
            <a:gdLst>
              <a:gd name="connsiteX0" fmla="*/ 0 w 2699260"/>
              <a:gd name="connsiteY0" fmla="*/ 0 h 873814"/>
              <a:gd name="connsiteX1" fmla="*/ 2699260 w 2699260"/>
              <a:gd name="connsiteY1" fmla="*/ 0 h 873814"/>
              <a:gd name="connsiteX2" fmla="*/ 2699260 w 2699260"/>
              <a:gd name="connsiteY2" fmla="*/ 873814 h 873814"/>
              <a:gd name="connsiteX3" fmla="*/ 0 w 2699260"/>
              <a:gd name="connsiteY3" fmla="*/ 873814 h 873814"/>
              <a:gd name="connsiteX4" fmla="*/ 0 w 2699260"/>
              <a:gd name="connsiteY4" fmla="*/ 0 h 873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260" h="873814">
                <a:moveTo>
                  <a:pt x="0" y="0"/>
                </a:moveTo>
                <a:lnTo>
                  <a:pt x="2699260" y="0"/>
                </a:lnTo>
                <a:lnTo>
                  <a:pt x="2699260" y="873814"/>
                </a:lnTo>
                <a:lnTo>
                  <a:pt x="0" y="873814"/>
                </a:lnTo>
                <a:lnTo>
                  <a:pt x="0" y="0"/>
                </a:lnTo>
                <a:close/>
              </a:path>
            </a:pathLst>
          </a:custGeom>
          <a:solidFill>
            <a:schemeClr val="bg1">
              <a:lumMod val="85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8573" tIns="8573" rIns="8573" bIns="8573" numCol="1" spcCol="1270" anchor="ctr" anchorCtr="0">
            <a:noAutofit/>
          </a:bodyPr>
          <a:lstStyle/>
          <a:p>
            <a:pPr algn="ctr" defTabSz="600075">
              <a:lnSpc>
                <a:spcPct val="90000"/>
              </a:lnSpc>
              <a:spcBef>
                <a:spcPct val="0"/>
              </a:spcBef>
              <a:spcAft>
                <a:spcPct val="35000"/>
              </a:spcAft>
            </a:pPr>
            <a:r>
              <a:rPr lang="en-US" sz="1350" b="1" u="sng" dirty="0"/>
              <a:t>Planning &amp; Development Director </a:t>
            </a:r>
          </a:p>
          <a:p>
            <a:pPr algn="ctr" defTabSz="600075">
              <a:lnSpc>
                <a:spcPct val="90000"/>
              </a:lnSpc>
              <a:spcBef>
                <a:spcPct val="0"/>
              </a:spcBef>
              <a:spcAft>
                <a:spcPct val="35000"/>
              </a:spcAft>
            </a:pPr>
            <a:r>
              <a:rPr lang="en-US" sz="1350" dirty="0"/>
              <a:t>Jon Oliphant</a:t>
            </a:r>
          </a:p>
        </p:txBody>
      </p:sp>
      <p:sp>
        <p:nvSpPr>
          <p:cNvPr id="9" name="Freeform: Shape 8">
            <a:extLst>
              <a:ext uri="{FF2B5EF4-FFF2-40B4-BE49-F238E27FC236}">
                <a16:creationId xmlns:a16="http://schemas.microsoft.com/office/drawing/2014/main" id="{462A40FA-4DE5-4E69-B6F2-79CBA2B8F1A1}"/>
              </a:ext>
            </a:extLst>
          </p:cNvPr>
          <p:cNvSpPr/>
          <p:nvPr/>
        </p:nvSpPr>
        <p:spPr>
          <a:xfrm>
            <a:off x="3875007" y="3200305"/>
            <a:ext cx="1393986" cy="693443"/>
          </a:xfrm>
          <a:custGeom>
            <a:avLst/>
            <a:gdLst>
              <a:gd name="connsiteX0" fmla="*/ 0 w 1858648"/>
              <a:gd name="connsiteY0" fmla="*/ 0 h 878376"/>
              <a:gd name="connsiteX1" fmla="*/ 1858648 w 1858648"/>
              <a:gd name="connsiteY1" fmla="*/ 0 h 878376"/>
              <a:gd name="connsiteX2" fmla="*/ 1858648 w 1858648"/>
              <a:gd name="connsiteY2" fmla="*/ 878376 h 878376"/>
              <a:gd name="connsiteX3" fmla="*/ 0 w 1858648"/>
              <a:gd name="connsiteY3" fmla="*/ 878376 h 878376"/>
              <a:gd name="connsiteX4" fmla="*/ 0 w 1858648"/>
              <a:gd name="connsiteY4" fmla="*/ 0 h 878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648" h="878376">
                <a:moveTo>
                  <a:pt x="0" y="0"/>
                </a:moveTo>
                <a:lnTo>
                  <a:pt x="1858648" y="0"/>
                </a:lnTo>
                <a:lnTo>
                  <a:pt x="1858648" y="878376"/>
                </a:lnTo>
                <a:lnTo>
                  <a:pt x="0" y="878376"/>
                </a:lnTo>
                <a:lnTo>
                  <a:pt x="0" y="0"/>
                </a:lnTo>
                <a:close/>
              </a:path>
            </a:pathLst>
          </a:custGeom>
          <a:solidFill>
            <a:schemeClr val="accent1">
              <a:lumMod val="20000"/>
              <a:lumOff val="80000"/>
            </a:schemeClr>
          </a:solidFill>
          <a:scene3d>
            <a:camera prst="orthographicFront"/>
            <a:lightRig rig="flat" dir="t"/>
          </a:scene3d>
          <a:sp3d prstMaterial="dkEdge">
            <a:bevelT w="8200" h="38100"/>
          </a:sp3d>
        </p:spPr>
        <p:style>
          <a:lnRef idx="0">
            <a:schemeClr val="lt1">
              <a:shade val="80000"/>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spcFirstLastPara="0" vert="horz" wrap="square" lIns="8573" tIns="8573" rIns="8573" bIns="8573" numCol="1" spcCol="1270" anchor="ctr" anchorCtr="0">
            <a:noAutofit/>
          </a:bodyPr>
          <a:lstStyle/>
          <a:p>
            <a:pPr algn="ctr" defTabSz="600075">
              <a:lnSpc>
                <a:spcPct val="90000"/>
              </a:lnSpc>
              <a:spcBef>
                <a:spcPct val="0"/>
              </a:spcBef>
              <a:spcAft>
                <a:spcPct val="35000"/>
              </a:spcAft>
            </a:pPr>
            <a:r>
              <a:rPr lang="en-US" sz="1350" b="1" u="sng" dirty="0"/>
              <a:t>Planner</a:t>
            </a:r>
          </a:p>
          <a:p>
            <a:pPr algn="ctr" defTabSz="600075">
              <a:lnSpc>
                <a:spcPct val="90000"/>
              </a:lnSpc>
              <a:spcBef>
                <a:spcPct val="0"/>
              </a:spcBef>
              <a:spcAft>
                <a:spcPct val="35000"/>
              </a:spcAft>
            </a:pPr>
            <a:r>
              <a:rPr lang="en-US" sz="1350" dirty="0"/>
              <a:t>Aaron Paque</a:t>
            </a:r>
          </a:p>
        </p:txBody>
      </p:sp>
      <p:sp>
        <p:nvSpPr>
          <p:cNvPr id="10" name="Freeform: Shape 9">
            <a:extLst>
              <a:ext uri="{FF2B5EF4-FFF2-40B4-BE49-F238E27FC236}">
                <a16:creationId xmlns:a16="http://schemas.microsoft.com/office/drawing/2014/main" id="{F78D240F-7946-4AF8-BC06-D921D61FDF55}"/>
              </a:ext>
            </a:extLst>
          </p:cNvPr>
          <p:cNvSpPr/>
          <p:nvPr/>
        </p:nvSpPr>
        <p:spPr>
          <a:xfrm>
            <a:off x="3812957" y="4257035"/>
            <a:ext cx="1518086" cy="753669"/>
          </a:xfrm>
          <a:custGeom>
            <a:avLst/>
            <a:gdLst>
              <a:gd name="connsiteX0" fmla="*/ 0 w 2024114"/>
              <a:gd name="connsiteY0" fmla="*/ 0 h 865684"/>
              <a:gd name="connsiteX1" fmla="*/ 2024114 w 2024114"/>
              <a:gd name="connsiteY1" fmla="*/ 0 h 865684"/>
              <a:gd name="connsiteX2" fmla="*/ 2024114 w 2024114"/>
              <a:gd name="connsiteY2" fmla="*/ 865684 h 865684"/>
              <a:gd name="connsiteX3" fmla="*/ 0 w 2024114"/>
              <a:gd name="connsiteY3" fmla="*/ 865684 h 865684"/>
              <a:gd name="connsiteX4" fmla="*/ 0 w 2024114"/>
              <a:gd name="connsiteY4" fmla="*/ 0 h 865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4114" h="865684">
                <a:moveTo>
                  <a:pt x="0" y="0"/>
                </a:moveTo>
                <a:lnTo>
                  <a:pt x="2024114" y="0"/>
                </a:lnTo>
                <a:lnTo>
                  <a:pt x="2024114" y="865684"/>
                </a:lnTo>
                <a:lnTo>
                  <a:pt x="0" y="865684"/>
                </a:lnTo>
                <a:lnTo>
                  <a:pt x="0" y="0"/>
                </a:lnTo>
                <a:close/>
              </a:path>
            </a:pathLst>
          </a:custGeom>
          <a:solidFill>
            <a:schemeClr val="accent6">
              <a:lumMod val="20000"/>
              <a:lumOff val="80000"/>
            </a:schemeClr>
          </a:solidFill>
          <a:scene3d>
            <a:camera prst="orthographicFront"/>
            <a:lightRig rig="flat" dir="t"/>
          </a:scene3d>
          <a:sp3d prstMaterial="dkEdge">
            <a:bevelT w="8200" h="38100"/>
          </a:sp3d>
        </p:spPr>
        <p:style>
          <a:lnRef idx="0">
            <a:schemeClr val="lt1">
              <a:shade val="80000"/>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8573" tIns="8573" rIns="8573" bIns="8573" numCol="1" spcCol="1270" anchor="ctr" anchorCtr="0">
            <a:noAutofit/>
          </a:bodyPr>
          <a:lstStyle/>
          <a:p>
            <a:pPr algn="ctr" defTabSz="600075">
              <a:lnSpc>
                <a:spcPct val="90000"/>
              </a:lnSpc>
              <a:spcBef>
                <a:spcPct val="0"/>
              </a:spcBef>
              <a:spcAft>
                <a:spcPct val="35000"/>
              </a:spcAft>
            </a:pPr>
            <a:r>
              <a:rPr lang="en-US" sz="1350" b="1" u="sng" dirty="0"/>
              <a:t>Part-Time Building Inspector </a:t>
            </a:r>
            <a:br>
              <a:rPr lang="en-US" sz="1350" dirty="0"/>
            </a:br>
            <a:r>
              <a:rPr lang="en-US" sz="1350" dirty="0"/>
              <a:t>(County Contract)</a:t>
            </a:r>
          </a:p>
        </p:txBody>
      </p:sp>
      <p:sp>
        <p:nvSpPr>
          <p:cNvPr id="2" name="TextBox 1"/>
          <p:cNvSpPr txBox="1"/>
          <p:nvPr/>
        </p:nvSpPr>
        <p:spPr>
          <a:xfrm>
            <a:off x="1485900" y="1466354"/>
            <a:ext cx="6172200" cy="507831"/>
          </a:xfrm>
          <a:prstGeom prst="rect">
            <a:avLst/>
          </a:prstGeom>
          <a:noFill/>
        </p:spPr>
        <p:txBody>
          <a:bodyPr wrap="square" rtlCol="0">
            <a:spAutoFit/>
          </a:bodyPr>
          <a:lstStyle/>
          <a:p>
            <a:pPr algn="ctr"/>
            <a:r>
              <a:rPr lang="en-US" sz="2700" dirty="0"/>
              <a:t>Planning and Development</a:t>
            </a:r>
          </a:p>
        </p:txBody>
      </p:sp>
      <p:cxnSp>
        <p:nvCxnSpPr>
          <p:cNvPr id="12" name="Straight Connector 11">
            <a:extLst>
              <a:ext uri="{FF2B5EF4-FFF2-40B4-BE49-F238E27FC236}">
                <a16:creationId xmlns:a16="http://schemas.microsoft.com/office/drawing/2014/main" id="{0538D009-D978-4ECD-ADD3-C1F4EF54BD80}"/>
              </a:ext>
            </a:extLst>
          </p:cNvPr>
          <p:cNvCxnSpPr>
            <a:cxnSpLocks/>
          </p:cNvCxnSpPr>
          <p:nvPr/>
        </p:nvCxnSpPr>
        <p:spPr>
          <a:xfrm>
            <a:off x="4572000" y="2789102"/>
            <a:ext cx="0" cy="41120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0836210D-EF33-45A5-A651-DD46F70D9F21}"/>
              </a:ext>
            </a:extLst>
          </p:cNvPr>
          <p:cNvSpPr>
            <a:spLocks noGrp="1"/>
          </p:cNvSpPr>
          <p:nvPr>
            <p:ph type="ftr" sz="quarter" idx="11"/>
          </p:nvPr>
        </p:nvSpPr>
        <p:spPr/>
        <p:txBody>
          <a:bodyPr/>
          <a:lstStyle/>
          <a:p>
            <a:r>
              <a:rPr lang="en-US" dirty="0"/>
              <a:t>Version 20210518</a:t>
            </a:r>
          </a:p>
        </p:txBody>
      </p:sp>
    </p:spTree>
    <p:extLst>
      <p:ext uri="{BB962C8B-B14F-4D97-AF65-F5344CB8AC3E}">
        <p14:creationId xmlns:p14="http://schemas.microsoft.com/office/powerpoint/2010/main" val="2975511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General Observations</a:t>
            </a:r>
          </a:p>
        </p:txBody>
      </p:sp>
      <p:sp>
        <p:nvSpPr>
          <p:cNvPr id="3" name="Content Placeholder 2"/>
          <p:cNvSpPr>
            <a:spLocks noGrp="1"/>
          </p:cNvSpPr>
          <p:nvPr>
            <p:ph sz="quarter" idx="1"/>
          </p:nvPr>
        </p:nvSpPr>
        <p:spPr/>
        <p:txBody>
          <a:bodyPr>
            <a:normAutofit/>
          </a:bodyPr>
          <a:lstStyle/>
          <a:p>
            <a:pPr lvl="2"/>
            <a:r>
              <a:rPr lang="en-US" sz="2400" b="1" dirty="0"/>
              <a:t>Sworn in to be sworn at</a:t>
            </a:r>
          </a:p>
          <a:p>
            <a:pPr lvl="2"/>
            <a:r>
              <a:rPr lang="en-US" sz="2400" b="1" dirty="0"/>
              <a:t>You have not changed, yet…</a:t>
            </a:r>
          </a:p>
          <a:p>
            <a:pPr lvl="2"/>
            <a:r>
              <a:rPr lang="en-US" sz="2400" b="1" dirty="0"/>
              <a:t>You have fewer rights than you did the night before the election</a:t>
            </a:r>
          </a:p>
          <a:p>
            <a:pPr lvl="2"/>
            <a:r>
              <a:rPr lang="en-US" sz="2400" b="1" dirty="0"/>
              <a:t>You have NOT just committed to three meetings per month</a:t>
            </a:r>
          </a:p>
          <a:p>
            <a:pPr lvl="2"/>
            <a:r>
              <a:rPr lang="en-US" sz="2400" b="1" dirty="0"/>
              <a:t>This job impacts your professional life, personal life, and your family’s life</a:t>
            </a:r>
          </a:p>
          <a:p>
            <a:pPr lvl="2"/>
            <a:r>
              <a:rPr lang="en-US" sz="2400" b="1" dirty="0"/>
              <a:t>Your decisions have implications </a:t>
            </a:r>
          </a:p>
          <a:p>
            <a:pPr lvl="2"/>
            <a:r>
              <a:rPr lang="en-US" sz="2400" b="1" dirty="0"/>
              <a:t>You will be a different person when you leave office</a:t>
            </a:r>
          </a:p>
        </p:txBody>
      </p:sp>
    </p:spTree>
    <p:extLst>
      <p:ext uri="{BB962C8B-B14F-4D97-AF65-F5344CB8AC3E}">
        <p14:creationId xmlns:p14="http://schemas.microsoft.com/office/powerpoint/2010/main" val="6849633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BE9EFDC-F948-4836-9A0E-C3FDE7C9719D}"/>
              </a:ext>
            </a:extLst>
          </p:cNvPr>
          <p:cNvCxnSpPr>
            <a:cxnSpLocks/>
          </p:cNvCxnSpPr>
          <p:nvPr/>
        </p:nvCxnSpPr>
        <p:spPr>
          <a:xfrm>
            <a:off x="4589300" y="2793455"/>
            <a:ext cx="0" cy="37980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9E0AEC1-7B68-2173-C22D-CC241C3557AB}"/>
              </a:ext>
            </a:extLst>
          </p:cNvPr>
          <p:cNvCxnSpPr>
            <a:cxnSpLocks/>
          </p:cNvCxnSpPr>
          <p:nvPr/>
        </p:nvCxnSpPr>
        <p:spPr>
          <a:xfrm>
            <a:off x="3659826" y="3173257"/>
            <a:ext cx="0" cy="37980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515C700-62A6-7DA3-6F2A-DDE34BEBFB0F}"/>
              </a:ext>
            </a:extLst>
          </p:cNvPr>
          <p:cNvCxnSpPr>
            <a:cxnSpLocks/>
          </p:cNvCxnSpPr>
          <p:nvPr/>
        </p:nvCxnSpPr>
        <p:spPr>
          <a:xfrm>
            <a:off x="5516149" y="3167510"/>
            <a:ext cx="0" cy="37980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Freeform: Shape 5">
            <a:extLst>
              <a:ext uri="{FF2B5EF4-FFF2-40B4-BE49-F238E27FC236}">
                <a16:creationId xmlns:a16="http://schemas.microsoft.com/office/drawing/2014/main" id="{ECF20DEE-BF2C-47C1-89C0-BDD380520D83}"/>
              </a:ext>
            </a:extLst>
          </p:cNvPr>
          <p:cNvSpPr/>
          <p:nvPr/>
        </p:nvSpPr>
        <p:spPr>
          <a:xfrm>
            <a:off x="3071687" y="2046986"/>
            <a:ext cx="3000626" cy="946786"/>
          </a:xfrm>
          <a:custGeom>
            <a:avLst/>
            <a:gdLst>
              <a:gd name="connsiteX0" fmla="*/ 0 w 4648452"/>
              <a:gd name="connsiteY0" fmla="*/ 0 h 1504813"/>
              <a:gd name="connsiteX1" fmla="*/ 4648452 w 4648452"/>
              <a:gd name="connsiteY1" fmla="*/ 0 h 1504813"/>
              <a:gd name="connsiteX2" fmla="*/ 4648452 w 4648452"/>
              <a:gd name="connsiteY2" fmla="*/ 1504813 h 1504813"/>
              <a:gd name="connsiteX3" fmla="*/ 0 w 4648452"/>
              <a:gd name="connsiteY3" fmla="*/ 1504813 h 1504813"/>
              <a:gd name="connsiteX4" fmla="*/ 0 w 4648452"/>
              <a:gd name="connsiteY4" fmla="*/ 0 h 1504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452" h="1504813">
                <a:moveTo>
                  <a:pt x="0" y="0"/>
                </a:moveTo>
                <a:lnTo>
                  <a:pt x="4648452" y="0"/>
                </a:lnTo>
                <a:lnTo>
                  <a:pt x="4648452" y="1504813"/>
                </a:lnTo>
                <a:lnTo>
                  <a:pt x="0" y="1504813"/>
                </a:lnTo>
                <a:lnTo>
                  <a:pt x="0" y="0"/>
                </a:lnTo>
                <a:close/>
              </a:path>
            </a:pathLst>
          </a:custGeom>
          <a:solidFill>
            <a:schemeClr val="bg1">
              <a:lumMod val="85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8573" tIns="8573" rIns="8573" bIns="8573" numCol="1" spcCol="1270" anchor="ctr" anchorCtr="0">
            <a:noAutofit/>
          </a:bodyPr>
          <a:lstStyle/>
          <a:p>
            <a:pPr algn="ctr" defTabSz="600075">
              <a:lnSpc>
                <a:spcPct val="90000"/>
              </a:lnSpc>
              <a:spcBef>
                <a:spcPct val="0"/>
              </a:spcBef>
              <a:spcAft>
                <a:spcPct val="35000"/>
              </a:spcAft>
            </a:pPr>
            <a:r>
              <a:rPr lang="en-US" sz="1350" b="1" u="sng" dirty="0"/>
              <a:t>Director of Engineering</a:t>
            </a:r>
          </a:p>
          <a:p>
            <a:pPr algn="ctr" defTabSz="600075">
              <a:lnSpc>
                <a:spcPct val="90000"/>
              </a:lnSpc>
              <a:spcBef>
                <a:spcPct val="0"/>
              </a:spcBef>
              <a:spcAft>
                <a:spcPct val="35000"/>
              </a:spcAft>
            </a:pPr>
            <a:r>
              <a:rPr lang="en-US" sz="1350" dirty="0"/>
              <a:t>Dennis </a:t>
            </a:r>
            <a:r>
              <a:rPr lang="en-US" sz="1350" dirty="0" err="1"/>
              <a:t>Carr</a:t>
            </a:r>
            <a:endParaRPr lang="en-US" sz="1350" dirty="0"/>
          </a:p>
        </p:txBody>
      </p:sp>
      <p:sp>
        <p:nvSpPr>
          <p:cNvPr id="7" name="Freeform: Shape 6">
            <a:extLst>
              <a:ext uri="{FF2B5EF4-FFF2-40B4-BE49-F238E27FC236}">
                <a16:creationId xmlns:a16="http://schemas.microsoft.com/office/drawing/2014/main" id="{66377AA0-4331-4948-805A-ED284E13F4A6}"/>
              </a:ext>
            </a:extLst>
          </p:cNvPr>
          <p:cNvSpPr/>
          <p:nvPr/>
        </p:nvSpPr>
        <p:spPr>
          <a:xfrm>
            <a:off x="2813214" y="3446135"/>
            <a:ext cx="1693225" cy="635167"/>
          </a:xfrm>
          <a:custGeom>
            <a:avLst/>
            <a:gdLst>
              <a:gd name="connsiteX0" fmla="*/ 0 w 3200817"/>
              <a:gd name="connsiteY0" fmla="*/ 0 h 1262381"/>
              <a:gd name="connsiteX1" fmla="*/ 3200817 w 3200817"/>
              <a:gd name="connsiteY1" fmla="*/ 0 h 1262381"/>
              <a:gd name="connsiteX2" fmla="*/ 3200817 w 3200817"/>
              <a:gd name="connsiteY2" fmla="*/ 1262381 h 1262381"/>
              <a:gd name="connsiteX3" fmla="*/ 0 w 3200817"/>
              <a:gd name="connsiteY3" fmla="*/ 1262381 h 1262381"/>
              <a:gd name="connsiteX4" fmla="*/ 0 w 3200817"/>
              <a:gd name="connsiteY4" fmla="*/ 0 h 1262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817" h="1262381">
                <a:moveTo>
                  <a:pt x="0" y="0"/>
                </a:moveTo>
                <a:lnTo>
                  <a:pt x="3200817" y="0"/>
                </a:lnTo>
                <a:lnTo>
                  <a:pt x="3200817" y="1262381"/>
                </a:lnTo>
                <a:lnTo>
                  <a:pt x="0" y="1262381"/>
                </a:lnTo>
                <a:lnTo>
                  <a:pt x="0" y="0"/>
                </a:lnTo>
                <a:close/>
              </a:path>
            </a:pathLst>
          </a:custGeom>
          <a:solidFill>
            <a:schemeClr val="accent1">
              <a:lumMod val="20000"/>
              <a:lumOff val="80000"/>
            </a:schemeClr>
          </a:solidFill>
          <a:scene3d>
            <a:camera prst="orthographicFront"/>
            <a:lightRig rig="flat" dir="t"/>
          </a:scene3d>
          <a:sp3d prstMaterial="dkEdge">
            <a:bevelT w="8200" h="38100"/>
          </a:sp3d>
        </p:spPr>
        <p:style>
          <a:lnRef idx="0">
            <a:schemeClr val="lt1">
              <a:shade val="80000"/>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spcFirstLastPara="0" vert="horz" wrap="square" lIns="8573" tIns="8573" rIns="8573" bIns="8573" numCol="1" spcCol="1270" anchor="ctr" anchorCtr="0">
            <a:noAutofit/>
          </a:bodyPr>
          <a:lstStyle/>
          <a:p>
            <a:pPr algn="ctr" defTabSz="600075">
              <a:lnSpc>
                <a:spcPct val="90000"/>
              </a:lnSpc>
              <a:spcBef>
                <a:spcPct val="0"/>
              </a:spcBef>
              <a:spcAft>
                <a:spcPct val="35000"/>
              </a:spcAft>
            </a:pPr>
            <a:r>
              <a:rPr lang="en-US" sz="1350" u="sng" dirty="0"/>
              <a:t>Engineering Tech</a:t>
            </a:r>
          </a:p>
          <a:p>
            <a:pPr algn="ctr" defTabSz="600075">
              <a:lnSpc>
                <a:spcPct val="90000"/>
              </a:lnSpc>
              <a:spcBef>
                <a:spcPct val="0"/>
              </a:spcBef>
              <a:spcAft>
                <a:spcPct val="35000"/>
              </a:spcAft>
            </a:pPr>
            <a:r>
              <a:rPr lang="en-US" sz="1350" dirty="0"/>
              <a:t>Ross Fuller</a:t>
            </a:r>
          </a:p>
        </p:txBody>
      </p:sp>
      <p:sp>
        <p:nvSpPr>
          <p:cNvPr id="2" name="TextBox 1"/>
          <p:cNvSpPr txBox="1"/>
          <p:nvPr/>
        </p:nvSpPr>
        <p:spPr>
          <a:xfrm>
            <a:off x="1428750" y="1115454"/>
            <a:ext cx="6172200" cy="507831"/>
          </a:xfrm>
          <a:prstGeom prst="rect">
            <a:avLst/>
          </a:prstGeom>
          <a:noFill/>
        </p:spPr>
        <p:txBody>
          <a:bodyPr wrap="square" rtlCol="0">
            <a:spAutoFit/>
          </a:bodyPr>
          <a:lstStyle/>
          <a:p>
            <a:pPr algn="ctr"/>
            <a:r>
              <a:rPr lang="en-US" sz="2700" dirty="0"/>
              <a:t>Engineering</a:t>
            </a:r>
          </a:p>
        </p:txBody>
      </p:sp>
      <p:sp>
        <p:nvSpPr>
          <p:cNvPr id="4" name="Footer Placeholder 3">
            <a:extLst>
              <a:ext uri="{FF2B5EF4-FFF2-40B4-BE49-F238E27FC236}">
                <a16:creationId xmlns:a16="http://schemas.microsoft.com/office/drawing/2014/main" id="{EC7B3F59-CCBC-4F81-B7F3-218925E12C69}"/>
              </a:ext>
            </a:extLst>
          </p:cNvPr>
          <p:cNvSpPr>
            <a:spLocks noGrp="1"/>
          </p:cNvSpPr>
          <p:nvPr>
            <p:ph type="ftr" sz="quarter" idx="11"/>
          </p:nvPr>
        </p:nvSpPr>
        <p:spPr/>
        <p:txBody>
          <a:bodyPr/>
          <a:lstStyle/>
          <a:p>
            <a:r>
              <a:rPr lang="en-US" dirty="0"/>
              <a:t>Version 20220810</a:t>
            </a:r>
          </a:p>
        </p:txBody>
      </p:sp>
      <p:sp>
        <p:nvSpPr>
          <p:cNvPr id="9" name="Freeform: Shape 8">
            <a:extLst>
              <a:ext uri="{FF2B5EF4-FFF2-40B4-BE49-F238E27FC236}">
                <a16:creationId xmlns:a16="http://schemas.microsoft.com/office/drawing/2014/main" id="{D60B7D4F-DF0F-E89F-B798-703F28381FD8}"/>
              </a:ext>
            </a:extLst>
          </p:cNvPr>
          <p:cNvSpPr/>
          <p:nvPr/>
        </p:nvSpPr>
        <p:spPr>
          <a:xfrm>
            <a:off x="4669536" y="3440555"/>
            <a:ext cx="1693225" cy="635167"/>
          </a:xfrm>
          <a:custGeom>
            <a:avLst/>
            <a:gdLst>
              <a:gd name="connsiteX0" fmla="*/ 0 w 3200817"/>
              <a:gd name="connsiteY0" fmla="*/ 0 h 1262381"/>
              <a:gd name="connsiteX1" fmla="*/ 3200817 w 3200817"/>
              <a:gd name="connsiteY1" fmla="*/ 0 h 1262381"/>
              <a:gd name="connsiteX2" fmla="*/ 3200817 w 3200817"/>
              <a:gd name="connsiteY2" fmla="*/ 1262381 h 1262381"/>
              <a:gd name="connsiteX3" fmla="*/ 0 w 3200817"/>
              <a:gd name="connsiteY3" fmla="*/ 1262381 h 1262381"/>
              <a:gd name="connsiteX4" fmla="*/ 0 w 3200817"/>
              <a:gd name="connsiteY4" fmla="*/ 0 h 1262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817" h="1262381">
                <a:moveTo>
                  <a:pt x="0" y="0"/>
                </a:moveTo>
                <a:lnTo>
                  <a:pt x="3200817" y="0"/>
                </a:lnTo>
                <a:lnTo>
                  <a:pt x="3200817" y="1262381"/>
                </a:lnTo>
                <a:lnTo>
                  <a:pt x="0" y="1262381"/>
                </a:lnTo>
                <a:lnTo>
                  <a:pt x="0" y="0"/>
                </a:lnTo>
                <a:close/>
              </a:path>
            </a:pathLst>
          </a:custGeom>
          <a:solidFill>
            <a:schemeClr val="accent1">
              <a:lumMod val="20000"/>
              <a:lumOff val="80000"/>
            </a:schemeClr>
          </a:solidFill>
          <a:scene3d>
            <a:camera prst="orthographicFront"/>
            <a:lightRig rig="flat" dir="t"/>
          </a:scene3d>
          <a:sp3d prstMaterial="dkEdge">
            <a:bevelT w="8200" h="38100"/>
          </a:sp3d>
        </p:spPr>
        <p:style>
          <a:lnRef idx="0">
            <a:schemeClr val="lt1">
              <a:shade val="80000"/>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spcFirstLastPara="0" vert="horz" wrap="square" lIns="8573" tIns="8573" rIns="8573" bIns="8573" numCol="1" spcCol="1270" anchor="ctr" anchorCtr="0">
            <a:noAutofit/>
          </a:bodyPr>
          <a:lstStyle/>
          <a:p>
            <a:pPr algn="ctr" defTabSz="600075">
              <a:lnSpc>
                <a:spcPct val="90000"/>
              </a:lnSpc>
              <a:spcBef>
                <a:spcPct val="0"/>
              </a:spcBef>
              <a:spcAft>
                <a:spcPct val="35000"/>
              </a:spcAft>
            </a:pPr>
            <a:r>
              <a:rPr lang="en-US" sz="1350" u="sng" dirty="0"/>
              <a:t>GIS Specialist</a:t>
            </a:r>
          </a:p>
          <a:p>
            <a:pPr algn="ctr" defTabSz="600075">
              <a:lnSpc>
                <a:spcPct val="90000"/>
              </a:lnSpc>
              <a:spcBef>
                <a:spcPct val="0"/>
              </a:spcBef>
              <a:spcAft>
                <a:spcPct val="35000"/>
              </a:spcAft>
            </a:pPr>
            <a:r>
              <a:rPr lang="en-US" sz="1350" dirty="0"/>
              <a:t>Mike Genard</a:t>
            </a:r>
          </a:p>
        </p:txBody>
      </p:sp>
      <p:cxnSp>
        <p:nvCxnSpPr>
          <p:cNvPr id="10" name="Straight Connector 9">
            <a:extLst>
              <a:ext uri="{FF2B5EF4-FFF2-40B4-BE49-F238E27FC236}">
                <a16:creationId xmlns:a16="http://schemas.microsoft.com/office/drawing/2014/main" id="{88A80964-6218-558F-1ED0-41BE73EEE29D}"/>
              </a:ext>
            </a:extLst>
          </p:cNvPr>
          <p:cNvCxnSpPr>
            <a:cxnSpLocks/>
          </p:cNvCxnSpPr>
          <p:nvPr/>
        </p:nvCxnSpPr>
        <p:spPr>
          <a:xfrm flipH="1">
            <a:off x="3659826" y="3173257"/>
            <a:ext cx="1858947"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98946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78A99-084F-5961-3EF9-5C455A50BE14}"/>
              </a:ext>
            </a:extLst>
          </p:cNvPr>
          <p:cNvSpPr>
            <a:spLocks noGrp="1"/>
          </p:cNvSpPr>
          <p:nvPr>
            <p:ph type="ctrTitle"/>
          </p:nvPr>
        </p:nvSpPr>
        <p:spPr/>
        <p:txBody>
          <a:bodyPr/>
          <a:lstStyle/>
          <a:p>
            <a:r>
              <a:rPr lang="en-US" dirty="0"/>
              <a:t>Capital Projects</a:t>
            </a:r>
          </a:p>
        </p:txBody>
      </p:sp>
      <p:sp>
        <p:nvSpPr>
          <p:cNvPr id="3" name="Subtitle 2">
            <a:extLst>
              <a:ext uri="{FF2B5EF4-FFF2-40B4-BE49-F238E27FC236}">
                <a16:creationId xmlns:a16="http://schemas.microsoft.com/office/drawing/2014/main" id="{5FB6D820-0900-9285-F1E2-A2CD60455C51}"/>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8354238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981C5-879A-C0A3-4BCF-A216C7567432}"/>
              </a:ext>
            </a:extLst>
          </p:cNvPr>
          <p:cNvSpPr>
            <a:spLocks noGrp="1"/>
          </p:cNvSpPr>
          <p:nvPr>
            <p:ph type="title"/>
          </p:nvPr>
        </p:nvSpPr>
        <p:spPr/>
        <p:txBody>
          <a:bodyPr/>
          <a:lstStyle/>
          <a:p>
            <a:r>
              <a:rPr lang="en-US" dirty="0"/>
              <a:t>Hilldale – Section3</a:t>
            </a:r>
            <a:br>
              <a:rPr lang="en-US" dirty="0"/>
            </a:br>
            <a:r>
              <a:rPr lang="en-US" sz="1500" dirty="0"/>
              <a:t>Construction in FY 23/24</a:t>
            </a:r>
            <a:endParaRPr lang="en-US" dirty="0"/>
          </a:p>
        </p:txBody>
      </p:sp>
      <p:sp>
        <p:nvSpPr>
          <p:cNvPr id="8" name="Text Placeholder 7">
            <a:extLst>
              <a:ext uri="{FF2B5EF4-FFF2-40B4-BE49-F238E27FC236}">
                <a16:creationId xmlns:a16="http://schemas.microsoft.com/office/drawing/2014/main" id="{C0584DE1-ABD9-233A-84B5-B76504AB8472}"/>
              </a:ext>
            </a:extLst>
          </p:cNvPr>
          <p:cNvSpPr>
            <a:spLocks noGrp="1"/>
          </p:cNvSpPr>
          <p:nvPr>
            <p:ph type="body" idx="1"/>
          </p:nvPr>
        </p:nvSpPr>
        <p:spPr/>
        <p:txBody>
          <a:bodyPr/>
          <a:lstStyle/>
          <a:p>
            <a:pPr algn="ctr"/>
            <a:r>
              <a:rPr lang="en-US" dirty="0"/>
              <a:t>Overview</a:t>
            </a:r>
          </a:p>
        </p:txBody>
      </p:sp>
      <p:pic>
        <p:nvPicPr>
          <p:cNvPr id="7" name="Content Placeholder 6">
            <a:extLst>
              <a:ext uri="{FF2B5EF4-FFF2-40B4-BE49-F238E27FC236}">
                <a16:creationId xmlns:a16="http://schemas.microsoft.com/office/drawing/2014/main" id="{5CAF76D0-93BD-4F39-5ACB-26EA1FE74043}"/>
              </a:ext>
            </a:extLst>
          </p:cNvPr>
          <p:cNvPicPr>
            <a:picLocks noGrp="1" noChangeAspect="1"/>
          </p:cNvPicPr>
          <p:nvPr>
            <p:ph sz="half" idx="2"/>
          </p:nvPr>
        </p:nvPicPr>
        <p:blipFill>
          <a:blip r:embed="rId2"/>
          <a:stretch>
            <a:fillRect/>
          </a:stretch>
        </p:blipFill>
        <p:spPr>
          <a:xfrm>
            <a:off x="629842" y="2937933"/>
            <a:ext cx="3868340" cy="2359688"/>
          </a:xfrm>
        </p:spPr>
      </p:pic>
      <p:sp>
        <p:nvSpPr>
          <p:cNvPr id="9" name="Text Placeholder 8">
            <a:extLst>
              <a:ext uri="{FF2B5EF4-FFF2-40B4-BE49-F238E27FC236}">
                <a16:creationId xmlns:a16="http://schemas.microsoft.com/office/drawing/2014/main" id="{2CBEAF5B-93C2-E979-ECBE-552C477DE0FF}"/>
              </a:ext>
            </a:extLst>
          </p:cNvPr>
          <p:cNvSpPr>
            <a:spLocks noGrp="1"/>
          </p:cNvSpPr>
          <p:nvPr>
            <p:ph type="body" sz="quarter" idx="3"/>
          </p:nvPr>
        </p:nvSpPr>
        <p:spPr/>
        <p:txBody>
          <a:bodyPr/>
          <a:lstStyle/>
          <a:p>
            <a:pPr algn="ctr"/>
            <a:r>
              <a:rPr lang="en-US" dirty="0"/>
              <a:t>Project Details</a:t>
            </a:r>
          </a:p>
        </p:txBody>
      </p:sp>
      <p:sp>
        <p:nvSpPr>
          <p:cNvPr id="5" name="Content Placeholder 4">
            <a:extLst>
              <a:ext uri="{FF2B5EF4-FFF2-40B4-BE49-F238E27FC236}">
                <a16:creationId xmlns:a16="http://schemas.microsoft.com/office/drawing/2014/main" id="{BBF88970-C377-0DE6-5883-53ECEE1EECD3}"/>
              </a:ext>
            </a:extLst>
          </p:cNvPr>
          <p:cNvSpPr>
            <a:spLocks noGrp="1"/>
          </p:cNvSpPr>
          <p:nvPr>
            <p:ph sz="quarter" idx="4"/>
          </p:nvPr>
        </p:nvSpPr>
        <p:spPr/>
        <p:txBody>
          <a:bodyPr/>
          <a:lstStyle/>
          <a:p>
            <a:r>
              <a:rPr lang="en-US" dirty="0"/>
              <a:t>3</a:t>
            </a:r>
            <a:r>
              <a:rPr lang="en-US" baseline="30000" dirty="0"/>
              <a:t>rd</a:t>
            </a:r>
            <a:r>
              <a:rPr lang="en-US" dirty="0"/>
              <a:t> and Final Section of Hilldale</a:t>
            </a:r>
          </a:p>
          <a:p>
            <a:r>
              <a:rPr lang="en-US" dirty="0"/>
              <a:t>Box Culvert Reconstruction</a:t>
            </a:r>
          </a:p>
          <a:p>
            <a:r>
              <a:rPr lang="en-US" dirty="0"/>
              <a:t>New Watermain</a:t>
            </a:r>
          </a:p>
          <a:p>
            <a:r>
              <a:rPr lang="en-US" dirty="0"/>
              <a:t>New Sanitary Sewer</a:t>
            </a:r>
          </a:p>
          <a:p>
            <a:r>
              <a:rPr lang="en-US" dirty="0"/>
              <a:t>New Storm Sewer</a:t>
            </a:r>
          </a:p>
          <a:p>
            <a:r>
              <a:rPr lang="en-US" dirty="0"/>
              <a:t>Upsize channel from North St.</a:t>
            </a:r>
          </a:p>
          <a:p>
            <a:endParaRPr lang="en-US" dirty="0"/>
          </a:p>
        </p:txBody>
      </p:sp>
      <p:cxnSp>
        <p:nvCxnSpPr>
          <p:cNvPr id="11" name="Straight Connector 10">
            <a:extLst>
              <a:ext uri="{FF2B5EF4-FFF2-40B4-BE49-F238E27FC236}">
                <a16:creationId xmlns:a16="http://schemas.microsoft.com/office/drawing/2014/main" id="{3DBF60BA-A45D-4BD0-45EC-41359F4B05C9}"/>
              </a:ext>
            </a:extLst>
          </p:cNvPr>
          <p:cNvCxnSpPr>
            <a:cxnSpLocks/>
          </p:cNvCxnSpPr>
          <p:nvPr/>
        </p:nvCxnSpPr>
        <p:spPr>
          <a:xfrm flipV="1">
            <a:off x="1476487" y="4705799"/>
            <a:ext cx="0" cy="161365"/>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5BEA476-62C9-E5A7-82DC-DE47617882C5}"/>
              </a:ext>
            </a:extLst>
          </p:cNvPr>
          <p:cNvCxnSpPr>
            <a:cxnSpLocks/>
          </p:cNvCxnSpPr>
          <p:nvPr/>
        </p:nvCxnSpPr>
        <p:spPr>
          <a:xfrm flipV="1">
            <a:off x="3188298" y="3850566"/>
            <a:ext cx="0" cy="201706"/>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4B0AFA9-771F-88EC-BFD2-F589F1047BB2}"/>
              </a:ext>
            </a:extLst>
          </p:cNvPr>
          <p:cNvCxnSpPr>
            <a:cxnSpLocks/>
          </p:cNvCxnSpPr>
          <p:nvPr/>
        </p:nvCxnSpPr>
        <p:spPr>
          <a:xfrm flipH="1">
            <a:off x="2476949" y="3771228"/>
            <a:ext cx="13716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Freeform: Shape 17">
            <a:extLst>
              <a:ext uri="{FF2B5EF4-FFF2-40B4-BE49-F238E27FC236}">
                <a16:creationId xmlns:a16="http://schemas.microsoft.com/office/drawing/2014/main" id="{470EF9D5-E143-9EAB-6DD4-F46557B5DDE5}"/>
              </a:ext>
            </a:extLst>
          </p:cNvPr>
          <p:cNvSpPr/>
          <p:nvPr/>
        </p:nvSpPr>
        <p:spPr>
          <a:xfrm>
            <a:off x="2081605" y="2954991"/>
            <a:ext cx="252540" cy="1194099"/>
          </a:xfrm>
          <a:custGeom>
            <a:avLst/>
            <a:gdLst>
              <a:gd name="connsiteX0" fmla="*/ 0 w 336720"/>
              <a:gd name="connsiteY0" fmla="*/ 1592132 h 1592132"/>
              <a:gd name="connsiteX1" fmla="*/ 279699 w 336720"/>
              <a:gd name="connsiteY1" fmla="*/ 1108038 h 1592132"/>
              <a:gd name="connsiteX2" fmla="*/ 333487 w 336720"/>
              <a:gd name="connsiteY2" fmla="*/ 742278 h 1592132"/>
              <a:gd name="connsiteX3" fmla="*/ 225911 w 336720"/>
              <a:gd name="connsiteY3" fmla="*/ 441064 h 1592132"/>
              <a:gd name="connsiteX4" fmla="*/ 118334 w 336720"/>
              <a:gd name="connsiteY4" fmla="*/ 0 h 159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720" h="1592132">
                <a:moveTo>
                  <a:pt x="0" y="1592132"/>
                </a:moveTo>
                <a:cubicBezTo>
                  <a:pt x="112059" y="1420906"/>
                  <a:pt x="224118" y="1249680"/>
                  <a:pt x="279699" y="1108038"/>
                </a:cubicBezTo>
                <a:cubicBezTo>
                  <a:pt x="335280" y="966396"/>
                  <a:pt x="342452" y="853440"/>
                  <a:pt x="333487" y="742278"/>
                </a:cubicBezTo>
                <a:cubicBezTo>
                  <a:pt x="324522" y="631116"/>
                  <a:pt x="261770" y="564777"/>
                  <a:pt x="225911" y="441064"/>
                </a:cubicBezTo>
                <a:cubicBezTo>
                  <a:pt x="190052" y="317351"/>
                  <a:pt x="154193" y="158675"/>
                  <a:pt x="118334" y="0"/>
                </a:cubicBezTo>
              </a:path>
            </a:pathLst>
          </a:custGeom>
          <a:noFill/>
          <a:ln w="476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3727381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981C5-879A-C0A3-4BCF-A216C7567432}"/>
              </a:ext>
            </a:extLst>
          </p:cNvPr>
          <p:cNvSpPr>
            <a:spLocks noGrp="1"/>
          </p:cNvSpPr>
          <p:nvPr>
            <p:ph type="title"/>
          </p:nvPr>
        </p:nvSpPr>
        <p:spPr/>
        <p:txBody>
          <a:bodyPr/>
          <a:lstStyle/>
          <a:p>
            <a:r>
              <a:rPr lang="en-US" dirty="0"/>
              <a:t>Freedom Parkway</a:t>
            </a:r>
            <a:br>
              <a:rPr lang="en-US" dirty="0"/>
            </a:br>
            <a:r>
              <a:rPr lang="en-US" sz="1500" dirty="0"/>
              <a:t>Construction begins FY 23/24 – Completed FY 24/25</a:t>
            </a:r>
            <a:endParaRPr lang="en-US" sz="1800" dirty="0"/>
          </a:p>
        </p:txBody>
      </p:sp>
      <p:sp>
        <p:nvSpPr>
          <p:cNvPr id="8" name="Text Placeholder 7">
            <a:extLst>
              <a:ext uri="{FF2B5EF4-FFF2-40B4-BE49-F238E27FC236}">
                <a16:creationId xmlns:a16="http://schemas.microsoft.com/office/drawing/2014/main" id="{C0584DE1-ABD9-233A-84B5-B76504AB8472}"/>
              </a:ext>
            </a:extLst>
          </p:cNvPr>
          <p:cNvSpPr>
            <a:spLocks noGrp="1"/>
          </p:cNvSpPr>
          <p:nvPr>
            <p:ph type="body" idx="1"/>
          </p:nvPr>
        </p:nvSpPr>
        <p:spPr/>
        <p:txBody>
          <a:bodyPr/>
          <a:lstStyle/>
          <a:p>
            <a:pPr algn="ctr"/>
            <a:r>
              <a:rPr lang="en-US" dirty="0"/>
              <a:t>Overview</a:t>
            </a:r>
          </a:p>
        </p:txBody>
      </p:sp>
      <p:pic>
        <p:nvPicPr>
          <p:cNvPr id="10" name="Content Placeholder 9">
            <a:extLst>
              <a:ext uri="{FF2B5EF4-FFF2-40B4-BE49-F238E27FC236}">
                <a16:creationId xmlns:a16="http://schemas.microsoft.com/office/drawing/2014/main" id="{35F99F19-2A38-F458-8CB3-78857AF4DAA4}"/>
              </a:ext>
            </a:extLst>
          </p:cNvPr>
          <p:cNvPicPr>
            <a:picLocks noGrp="1" noChangeAspect="1"/>
          </p:cNvPicPr>
          <p:nvPr>
            <p:ph sz="half" idx="2"/>
          </p:nvPr>
        </p:nvPicPr>
        <p:blipFill>
          <a:blip r:embed="rId2"/>
          <a:stretch>
            <a:fillRect/>
          </a:stretch>
        </p:blipFill>
        <p:spPr>
          <a:xfrm>
            <a:off x="629842" y="2884370"/>
            <a:ext cx="3868340" cy="2466813"/>
          </a:xfrm>
        </p:spPr>
      </p:pic>
      <p:sp>
        <p:nvSpPr>
          <p:cNvPr id="9" name="Text Placeholder 8">
            <a:extLst>
              <a:ext uri="{FF2B5EF4-FFF2-40B4-BE49-F238E27FC236}">
                <a16:creationId xmlns:a16="http://schemas.microsoft.com/office/drawing/2014/main" id="{2CBEAF5B-93C2-E979-ECBE-552C477DE0FF}"/>
              </a:ext>
            </a:extLst>
          </p:cNvPr>
          <p:cNvSpPr>
            <a:spLocks noGrp="1"/>
          </p:cNvSpPr>
          <p:nvPr>
            <p:ph type="body" sz="quarter" idx="3"/>
          </p:nvPr>
        </p:nvSpPr>
        <p:spPr/>
        <p:txBody>
          <a:bodyPr/>
          <a:lstStyle/>
          <a:p>
            <a:pPr algn="ctr"/>
            <a:r>
              <a:rPr lang="en-US" dirty="0"/>
              <a:t>Project Details</a:t>
            </a:r>
          </a:p>
        </p:txBody>
      </p:sp>
      <p:sp>
        <p:nvSpPr>
          <p:cNvPr id="5" name="Content Placeholder 4">
            <a:extLst>
              <a:ext uri="{FF2B5EF4-FFF2-40B4-BE49-F238E27FC236}">
                <a16:creationId xmlns:a16="http://schemas.microsoft.com/office/drawing/2014/main" id="{BBF88970-C377-0DE6-5883-53ECEE1EECD3}"/>
              </a:ext>
            </a:extLst>
          </p:cNvPr>
          <p:cNvSpPr>
            <a:spLocks noGrp="1"/>
          </p:cNvSpPr>
          <p:nvPr>
            <p:ph sz="quarter" idx="4"/>
          </p:nvPr>
        </p:nvSpPr>
        <p:spPr/>
        <p:txBody>
          <a:bodyPr>
            <a:normAutofit/>
          </a:bodyPr>
          <a:lstStyle/>
          <a:p>
            <a:r>
              <a:rPr lang="en-US" dirty="0"/>
              <a:t>Extend existing Freedom to Cummings.</a:t>
            </a:r>
          </a:p>
          <a:p>
            <a:r>
              <a:rPr lang="en-US" dirty="0"/>
              <a:t>New Watermain</a:t>
            </a:r>
          </a:p>
          <a:p>
            <a:r>
              <a:rPr lang="en-US" dirty="0"/>
              <a:t>New Storm Sewer</a:t>
            </a:r>
          </a:p>
          <a:p>
            <a:r>
              <a:rPr lang="en-US" dirty="0"/>
              <a:t>Signalize Intersection at Cummings</a:t>
            </a:r>
          </a:p>
          <a:p>
            <a:r>
              <a:rPr lang="en-US" dirty="0"/>
              <a:t>Bikepath extended to Walmart Entrance</a:t>
            </a:r>
          </a:p>
          <a:p>
            <a:r>
              <a:rPr lang="en-US" dirty="0"/>
              <a:t>$8 million with $2.4 million in state funds.</a:t>
            </a:r>
          </a:p>
          <a:p>
            <a:endParaRPr lang="en-US" dirty="0"/>
          </a:p>
          <a:p>
            <a:endParaRPr lang="en-US" dirty="0"/>
          </a:p>
        </p:txBody>
      </p:sp>
    </p:spTree>
    <p:extLst>
      <p:ext uri="{BB962C8B-B14F-4D97-AF65-F5344CB8AC3E}">
        <p14:creationId xmlns:p14="http://schemas.microsoft.com/office/powerpoint/2010/main" val="30217288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981C5-879A-C0A3-4BCF-A216C7567432}"/>
              </a:ext>
            </a:extLst>
          </p:cNvPr>
          <p:cNvSpPr>
            <a:spLocks noGrp="1"/>
          </p:cNvSpPr>
          <p:nvPr>
            <p:ph type="title"/>
          </p:nvPr>
        </p:nvSpPr>
        <p:spPr/>
        <p:txBody>
          <a:bodyPr/>
          <a:lstStyle/>
          <a:p>
            <a:r>
              <a:rPr lang="en-US" dirty="0"/>
              <a:t>Nofsinger Realignment</a:t>
            </a:r>
            <a:br>
              <a:rPr lang="en-US" dirty="0"/>
            </a:br>
            <a:r>
              <a:rPr lang="en-US" sz="1500" dirty="0"/>
              <a:t>Construction </a:t>
            </a:r>
            <a:r>
              <a:rPr lang="en-US" sz="1500" dirty="0" err="1"/>
              <a:t>beginS</a:t>
            </a:r>
            <a:r>
              <a:rPr lang="en-US" sz="1500" dirty="0"/>
              <a:t> FY 23/24 – Completed FY 24/25</a:t>
            </a:r>
            <a:endParaRPr lang="en-US" sz="1800" dirty="0"/>
          </a:p>
        </p:txBody>
      </p:sp>
      <p:sp>
        <p:nvSpPr>
          <p:cNvPr id="8" name="Text Placeholder 7">
            <a:extLst>
              <a:ext uri="{FF2B5EF4-FFF2-40B4-BE49-F238E27FC236}">
                <a16:creationId xmlns:a16="http://schemas.microsoft.com/office/drawing/2014/main" id="{C0584DE1-ABD9-233A-84B5-B76504AB8472}"/>
              </a:ext>
            </a:extLst>
          </p:cNvPr>
          <p:cNvSpPr>
            <a:spLocks noGrp="1"/>
          </p:cNvSpPr>
          <p:nvPr>
            <p:ph type="body" idx="1"/>
          </p:nvPr>
        </p:nvSpPr>
        <p:spPr/>
        <p:txBody>
          <a:bodyPr/>
          <a:lstStyle/>
          <a:p>
            <a:pPr algn="ctr"/>
            <a:r>
              <a:rPr lang="en-US" dirty="0"/>
              <a:t>Overview</a:t>
            </a:r>
          </a:p>
        </p:txBody>
      </p:sp>
      <p:pic>
        <p:nvPicPr>
          <p:cNvPr id="7" name="Content Placeholder 6">
            <a:extLst>
              <a:ext uri="{FF2B5EF4-FFF2-40B4-BE49-F238E27FC236}">
                <a16:creationId xmlns:a16="http://schemas.microsoft.com/office/drawing/2014/main" id="{8215FEA2-69C4-5A17-0750-9CE15A2B485B}"/>
              </a:ext>
            </a:extLst>
          </p:cNvPr>
          <p:cNvPicPr>
            <a:picLocks noGrp="1" noChangeAspect="1"/>
          </p:cNvPicPr>
          <p:nvPr>
            <p:ph sz="half" idx="2"/>
          </p:nvPr>
        </p:nvPicPr>
        <p:blipFill>
          <a:blip r:embed="rId2"/>
          <a:stretch>
            <a:fillRect/>
          </a:stretch>
        </p:blipFill>
        <p:spPr>
          <a:xfrm>
            <a:off x="1370401" y="2736056"/>
            <a:ext cx="2387219" cy="2763441"/>
          </a:xfrm>
        </p:spPr>
      </p:pic>
      <p:sp>
        <p:nvSpPr>
          <p:cNvPr id="9" name="Text Placeholder 8">
            <a:extLst>
              <a:ext uri="{FF2B5EF4-FFF2-40B4-BE49-F238E27FC236}">
                <a16:creationId xmlns:a16="http://schemas.microsoft.com/office/drawing/2014/main" id="{2CBEAF5B-93C2-E979-ECBE-552C477DE0FF}"/>
              </a:ext>
            </a:extLst>
          </p:cNvPr>
          <p:cNvSpPr>
            <a:spLocks noGrp="1"/>
          </p:cNvSpPr>
          <p:nvPr>
            <p:ph type="body" sz="quarter" idx="3"/>
          </p:nvPr>
        </p:nvSpPr>
        <p:spPr/>
        <p:txBody>
          <a:bodyPr/>
          <a:lstStyle/>
          <a:p>
            <a:pPr algn="ctr"/>
            <a:r>
              <a:rPr lang="en-US" dirty="0"/>
              <a:t>Project Details</a:t>
            </a:r>
          </a:p>
        </p:txBody>
      </p:sp>
      <p:sp>
        <p:nvSpPr>
          <p:cNvPr id="5" name="Content Placeholder 4">
            <a:extLst>
              <a:ext uri="{FF2B5EF4-FFF2-40B4-BE49-F238E27FC236}">
                <a16:creationId xmlns:a16="http://schemas.microsoft.com/office/drawing/2014/main" id="{BBF88970-C377-0DE6-5883-53ECEE1EECD3}"/>
              </a:ext>
            </a:extLst>
          </p:cNvPr>
          <p:cNvSpPr>
            <a:spLocks noGrp="1"/>
          </p:cNvSpPr>
          <p:nvPr>
            <p:ph sz="quarter" idx="4"/>
          </p:nvPr>
        </p:nvSpPr>
        <p:spPr/>
        <p:txBody>
          <a:bodyPr>
            <a:normAutofit/>
          </a:bodyPr>
          <a:lstStyle/>
          <a:p>
            <a:r>
              <a:rPr lang="en-US" dirty="0"/>
              <a:t>Realign and signalize dangerous intersection</a:t>
            </a:r>
          </a:p>
          <a:p>
            <a:r>
              <a:rPr lang="en-US" dirty="0"/>
              <a:t>New Sanitary Sewer</a:t>
            </a:r>
          </a:p>
          <a:p>
            <a:r>
              <a:rPr lang="en-US" dirty="0"/>
              <a:t>New Storm Sewer</a:t>
            </a:r>
          </a:p>
          <a:p>
            <a:r>
              <a:rPr lang="en-US" dirty="0"/>
              <a:t>4-Way Stop at Cruger</a:t>
            </a:r>
          </a:p>
          <a:p>
            <a:r>
              <a:rPr lang="en-US" dirty="0"/>
              <a:t>Bikepath extended to Santa Fe</a:t>
            </a:r>
          </a:p>
          <a:p>
            <a:r>
              <a:rPr lang="en-US" dirty="0"/>
              <a:t>Estimated at $7 million with $4 million in Federal money and up to $3 million in State Funds.</a:t>
            </a:r>
          </a:p>
          <a:p>
            <a:endParaRPr lang="en-US" dirty="0"/>
          </a:p>
        </p:txBody>
      </p:sp>
    </p:spTree>
    <p:extLst>
      <p:ext uri="{BB962C8B-B14F-4D97-AF65-F5344CB8AC3E}">
        <p14:creationId xmlns:p14="http://schemas.microsoft.com/office/powerpoint/2010/main" val="17934998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981C5-879A-C0A3-4BCF-A216C7567432}"/>
              </a:ext>
            </a:extLst>
          </p:cNvPr>
          <p:cNvSpPr>
            <a:spLocks noGrp="1"/>
          </p:cNvSpPr>
          <p:nvPr>
            <p:ph type="title"/>
          </p:nvPr>
        </p:nvSpPr>
        <p:spPr/>
        <p:txBody>
          <a:bodyPr/>
          <a:lstStyle/>
          <a:p>
            <a:r>
              <a:rPr lang="en-US" dirty="0"/>
              <a:t>2023 MFT Maintenance</a:t>
            </a:r>
            <a:br>
              <a:rPr lang="en-US" dirty="0"/>
            </a:br>
            <a:r>
              <a:rPr lang="en-US" sz="1500" dirty="0"/>
              <a:t>Construction in FY 23/24</a:t>
            </a:r>
            <a:endParaRPr lang="en-US" sz="1800" dirty="0"/>
          </a:p>
        </p:txBody>
      </p:sp>
      <p:sp>
        <p:nvSpPr>
          <p:cNvPr id="8" name="Text Placeholder 7">
            <a:extLst>
              <a:ext uri="{FF2B5EF4-FFF2-40B4-BE49-F238E27FC236}">
                <a16:creationId xmlns:a16="http://schemas.microsoft.com/office/drawing/2014/main" id="{C0584DE1-ABD9-233A-84B5-B76504AB8472}"/>
              </a:ext>
            </a:extLst>
          </p:cNvPr>
          <p:cNvSpPr>
            <a:spLocks noGrp="1"/>
          </p:cNvSpPr>
          <p:nvPr>
            <p:ph type="body" idx="1"/>
          </p:nvPr>
        </p:nvSpPr>
        <p:spPr/>
        <p:txBody>
          <a:bodyPr/>
          <a:lstStyle/>
          <a:p>
            <a:pPr algn="ctr"/>
            <a:r>
              <a:rPr lang="en-US" dirty="0"/>
              <a:t>Devonshire</a:t>
            </a:r>
          </a:p>
        </p:txBody>
      </p:sp>
      <p:pic>
        <p:nvPicPr>
          <p:cNvPr id="17" name="Content Placeholder 16">
            <a:extLst>
              <a:ext uri="{FF2B5EF4-FFF2-40B4-BE49-F238E27FC236}">
                <a16:creationId xmlns:a16="http://schemas.microsoft.com/office/drawing/2014/main" id="{925CA355-DB18-96EF-5BDB-E46D540D5D19}"/>
              </a:ext>
            </a:extLst>
          </p:cNvPr>
          <p:cNvPicPr>
            <a:picLocks noGrp="1" noChangeAspect="1"/>
          </p:cNvPicPr>
          <p:nvPr>
            <p:ph sz="half" idx="2"/>
          </p:nvPr>
        </p:nvPicPr>
        <p:blipFill>
          <a:blip r:embed="rId2"/>
          <a:stretch>
            <a:fillRect/>
          </a:stretch>
        </p:blipFill>
        <p:spPr>
          <a:xfrm>
            <a:off x="629842" y="2969090"/>
            <a:ext cx="3868340" cy="2297374"/>
          </a:xfrm>
        </p:spPr>
      </p:pic>
      <p:sp>
        <p:nvSpPr>
          <p:cNvPr id="9" name="Text Placeholder 8">
            <a:extLst>
              <a:ext uri="{FF2B5EF4-FFF2-40B4-BE49-F238E27FC236}">
                <a16:creationId xmlns:a16="http://schemas.microsoft.com/office/drawing/2014/main" id="{2CBEAF5B-93C2-E979-ECBE-552C477DE0FF}"/>
              </a:ext>
            </a:extLst>
          </p:cNvPr>
          <p:cNvSpPr>
            <a:spLocks noGrp="1"/>
          </p:cNvSpPr>
          <p:nvPr>
            <p:ph type="body" sz="quarter" idx="3"/>
          </p:nvPr>
        </p:nvSpPr>
        <p:spPr/>
        <p:txBody>
          <a:bodyPr/>
          <a:lstStyle/>
          <a:p>
            <a:pPr algn="ctr"/>
            <a:r>
              <a:rPr lang="en-US" dirty="0"/>
              <a:t>Trails Edge</a:t>
            </a:r>
          </a:p>
        </p:txBody>
      </p:sp>
      <p:pic>
        <p:nvPicPr>
          <p:cNvPr id="12" name="Content Placeholder 11">
            <a:extLst>
              <a:ext uri="{FF2B5EF4-FFF2-40B4-BE49-F238E27FC236}">
                <a16:creationId xmlns:a16="http://schemas.microsoft.com/office/drawing/2014/main" id="{3FB624B6-AB51-4A24-5CF7-3A8F67824D8E}"/>
              </a:ext>
            </a:extLst>
          </p:cNvPr>
          <p:cNvPicPr>
            <a:picLocks noGrp="1" noChangeAspect="1"/>
          </p:cNvPicPr>
          <p:nvPr>
            <p:ph sz="quarter" idx="4"/>
          </p:nvPr>
        </p:nvPicPr>
        <p:blipFill>
          <a:blip r:embed="rId3"/>
          <a:stretch>
            <a:fillRect/>
          </a:stretch>
        </p:blipFill>
        <p:spPr>
          <a:xfrm>
            <a:off x="5048680" y="2736056"/>
            <a:ext cx="3048332" cy="2763441"/>
          </a:xfrm>
        </p:spPr>
      </p:pic>
    </p:spTree>
    <p:extLst>
      <p:ext uri="{BB962C8B-B14F-4D97-AF65-F5344CB8AC3E}">
        <p14:creationId xmlns:p14="http://schemas.microsoft.com/office/powerpoint/2010/main" val="8286023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981C5-879A-C0A3-4BCF-A216C7567432}"/>
              </a:ext>
            </a:extLst>
          </p:cNvPr>
          <p:cNvSpPr>
            <a:spLocks noGrp="1"/>
          </p:cNvSpPr>
          <p:nvPr>
            <p:ph type="title"/>
          </p:nvPr>
        </p:nvSpPr>
        <p:spPr/>
        <p:txBody>
          <a:bodyPr/>
          <a:lstStyle/>
          <a:p>
            <a:r>
              <a:rPr lang="en-US" dirty="0"/>
              <a:t>Wilshire Drive Mill &amp; Overlay</a:t>
            </a:r>
            <a:br>
              <a:rPr lang="en-US" dirty="0"/>
            </a:br>
            <a:r>
              <a:rPr lang="en-US" sz="1500" dirty="0"/>
              <a:t>Construction in FY 23/24</a:t>
            </a:r>
            <a:endParaRPr lang="en-US" sz="1800" dirty="0"/>
          </a:p>
        </p:txBody>
      </p:sp>
      <p:sp>
        <p:nvSpPr>
          <p:cNvPr id="8" name="Text Placeholder 7">
            <a:extLst>
              <a:ext uri="{FF2B5EF4-FFF2-40B4-BE49-F238E27FC236}">
                <a16:creationId xmlns:a16="http://schemas.microsoft.com/office/drawing/2014/main" id="{C0584DE1-ABD9-233A-84B5-B76504AB8472}"/>
              </a:ext>
            </a:extLst>
          </p:cNvPr>
          <p:cNvSpPr>
            <a:spLocks noGrp="1"/>
          </p:cNvSpPr>
          <p:nvPr>
            <p:ph type="body" idx="1"/>
          </p:nvPr>
        </p:nvSpPr>
        <p:spPr/>
        <p:txBody>
          <a:bodyPr/>
          <a:lstStyle/>
          <a:p>
            <a:pPr algn="ctr"/>
            <a:r>
              <a:rPr lang="en-US" dirty="0"/>
              <a:t>Overview</a:t>
            </a:r>
          </a:p>
        </p:txBody>
      </p:sp>
      <p:pic>
        <p:nvPicPr>
          <p:cNvPr id="7" name="Content Placeholder 6">
            <a:extLst>
              <a:ext uri="{FF2B5EF4-FFF2-40B4-BE49-F238E27FC236}">
                <a16:creationId xmlns:a16="http://schemas.microsoft.com/office/drawing/2014/main" id="{A0E31DFE-396C-FBC0-7BC2-B12B5A4A29BD}"/>
              </a:ext>
            </a:extLst>
          </p:cNvPr>
          <p:cNvPicPr>
            <a:picLocks noGrp="1" noChangeAspect="1"/>
          </p:cNvPicPr>
          <p:nvPr>
            <p:ph sz="half" idx="2"/>
          </p:nvPr>
        </p:nvPicPr>
        <p:blipFill>
          <a:blip r:embed="rId2"/>
          <a:stretch>
            <a:fillRect/>
          </a:stretch>
        </p:blipFill>
        <p:spPr>
          <a:xfrm>
            <a:off x="629842" y="3042261"/>
            <a:ext cx="3868340" cy="2151032"/>
          </a:xfrm>
        </p:spPr>
      </p:pic>
      <p:sp>
        <p:nvSpPr>
          <p:cNvPr id="9" name="Text Placeholder 8">
            <a:extLst>
              <a:ext uri="{FF2B5EF4-FFF2-40B4-BE49-F238E27FC236}">
                <a16:creationId xmlns:a16="http://schemas.microsoft.com/office/drawing/2014/main" id="{2CBEAF5B-93C2-E979-ECBE-552C477DE0FF}"/>
              </a:ext>
            </a:extLst>
          </p:cNvPr>
          <p:cNvSpPr>
            <a:spLocks noGrp="1"/>
          </p:cNvSpPr>
          <p:nvPr>
            <p:ph type="body" sz="quarter" idx="3"/>
          </p:nvPr>
        </p:nvSpPr>
        <p:spPr/>
        <p:txBody>
          <a:bodyPr/>
          <a:lstStyle/>
          <a:p>
            <a:pPr algn="ctr"/>
            <a:r>
              <a:rPr lang="en-US" dirty="0"/>
              <a:t>Project Details</a:t>
            </a:r>
          </a:p>
        </p:txBody>
      </p:sp>
      <p:sp>
        <p:nvSpPr>
          <p:cNvPr id="5" name="Content Placeholder 4">
            <a:extLst>
              <a:ext uri="{FF2B5EF4-FFF2-40B4-BE49-F238E27FC236}">
                <a16:creationId xmlns:a16="http://schemas.microsoft.com/office/drawing/2014/main" id="{BBF88970-C377-0DE6-5883-53ECEE1EECD3}"/>
              </a:ext>
            </a:extLst>
          </p:cNvPr>
          <p:cNvSpPr>
            <a:spLocks noGrp="1"/>
          </p:cNvSpPr>
          <p:nvPr>
            <p:ph sz="quarter" idx="4"/>
          </p:nvPr>
        </p:nvSpPr>
        <p:spPr/>
        <p:txBody>
          <a:bodyPr>
            <a:normAutofit/>
          </a:bodyPr>
          <a:lstStyle/>
          <a:p>
            <a:r>
              <a:rPr lang="en-US" dirty="0"/>
              <a:t>Mill and Overlay Wilshire Drive south of Devonshire.</a:t>
            </a:r>
          </a:p>
          <a:p>
            <a:r>
              <a:rPr lang="en-US" dirty="0"/>
              <a:t>Mill and Overlay Wilshire Ct.</a:t>
            </a:r>
          </a:p>
          <a:p>
            <a:endParaRPr lang="en-US" dirty="0"/>
          </a:p>
        </p:txBody>
      </p:sp>
      <p:sp>
        <p:nvSpPr>
          <p:cNvPr id="11" name="Freeform: Shape 10">
            <a:extLst>
              <a:ext uri="{FF2B5EF4-FFF2-40B4-BE49-F238E27FC236}">
                <a16:creationId xmlns:a16="http://schemas.microsoft.com/office/drawing/2014/main" id="{C99CFAB9-FC6B-E6EF-1DAB-8524CFE3366F}"/>
              </a:ext>
            </a:extLst>
          </p:cNvPr>
          <p:cNvSpPr/>
          <p:nvPr/>
        </p:nvSpPr>
        <p:spPr>
          <a:xfrm>
            <a:off x="1215529" y="3398744"/>
            <a:ext cx="2326427" cy="761024"/>
          </a:xfrm>
          <a:custGeom>
            <a:avLst/>
            <a:gdLst>
              <a:gd name="connsiteX0" fmla="*/ 208096 w 3101903"/>
              <a:gd name="connsiteY0" fmla="*/ 10757 h 1014698"/>
              <a:gd name="connsiteX1" fmla="*/ 132792 w 3101903"/>
              <a:gd name="connsiteY1" fmla="*/ 279699 h 1014698"/>
              <a:gd name="connsiteX2" fmla="*/ 3701 w 3101903"/>
              <a:gd name="connsiteY2" fmla="*/ 559397 h 1014698"/>
              <a:gd name="connsiteX3" fmla="*/ 57489 w 3101903"/>
              <a:gd name="connsiteY3" fmla="*/ 828339 h 1014698"/>
              <a:gd name="connsiteX4" fmla="*/ 283400 w 3101903"/>
              <a:gd name="connsiteY4" fmla="*/ 1011219 h 1014698"/>
              <a:gd name="connsiteX5" fmla="*/ 853555 w 3101903"/>
              <a:gd name="connsiteY5" fmla="*/ 946673 h 1014698"/>
              <a:gd name="connsiteX6" fmla="*/ 2445687 w 3101903"/>
              <a:gd name="connsiteY6" fmla="*/ 925157 h 1014698"/>
              <a:gd name="connsiteX7" fmla="*/ 2908265 w 3101903"/>
              <a:gd name="connsiteY7" fmla="*/ 753035 h 1014698"/>
              <a:gd name="connsiteX8" fmla="*/ 3069630 w 3101903"/>
              <a:gd name="connsiteY8" fmla="*/ 408790 h 1014698"/>
              <a:gd name="connsiteX9" fmla="*/ 3101903 w 3101903"/>
              <a:gd name="connsiteY9" fmla="*/ 0 h 101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1903" h="1014698">
                <a:moveTo>
                  <a:pt x="208096" y="10757"/>
                </a:moveTo>
                <a:cubicBezTo>
                  <a:pt x="187477" y="99508"/>
                  <a:pt x="166858" y="188259"/>
                  <a:pt x="132792" y="279699"/>
                </a:cubicBezTo>
                <a:cubicBezTo>
                  <a:pt x="98726" y="371139"/>
                  <a:pt x="16251" y="467957"/>
                  <a:pt x="3701" y="559397"/>
                </a:cubicBezTo>
                <a:cubicBezTo>
                  <a:pt x="-8850" y="650837"/>
                  <a:pt x="10873" y="753035"/>
                  <a:pt x="57489" y="828339"/>
                </a:cubicBezTo>
                <a:cubicBezTo>
                  <a:pt x="104105" y="903643"/>
                  <a:pt x="150722" y="991497"/>
                  <a:pt x="283400" y="1011219"/>
                </a:cubicBezTo>
                <a:cubicBezTo>
                  <a:pt x="416078" y="1030941"/>
                  <a:pt x="493174" y="961017"/>
                  <a:pt x="853555" y="946673"/>
                </a:cubicBezTo>
                <a:cubicBezTo>
                  <a:pt x="1213936" y="932329"/>
                  <a:pt x="2103235" y="957430"/>
                  <a:pt x="2445687" y="925157"/>
                </a:cubicBezTo>
                <a:cubicBezTo>
                  <a:pt x="2788139" y="892884"/>
                  <a:pt x="2804275" y="839096"/>
                  <a:pt x="2908265" y="753035"/>
                </a:cubicBezTo>
                <a:cubicBezTo>
                  <a:pt x="3012256" y="666974"/>
                  <a:pt x="3037357" y="534296"/>
                  <a:pt x="3069630" y="408790"/>
                </a:cubicBezTo>
                <a:cubicBezTo>
                  <a:pt x="3101903" y="283284"/>
                  <a:pt x="3101903" y="141642"/>
                  <a:pt x="3101903"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3" name="Straight Connector 12">
            <a:extLst>
              <a:ext uri="{FF2B5EF4-FFF2-40B4-BE49-F238E27FC236}">
                <a16:creationId xmlns:a16="http://schemas.microsoft.com/office/drawing/2014/main" id="{8758E81F-AAA5-3A4A-02F6-6FCA3BC72A70}"/>
              </a:ext>
            </a:extLst>
          </p:cNvPr>
          <p:cNvCxnSpPr>
            <a:cxnSpLocks/>
          </p:cNvCxnSpPr>
          <p:nvPr/>
        </p:nvCxnSpPr>
        <p:spPr>
          <a:xfrm flipH="1">
            <a:off x="941208" y="4003173"/>
            <a:ext cx="274320" cy="13976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9436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981C5-879A-C0A3-4BCF-A216C7567432}"/>
              </a:ext>
            </a:extLst>
          </p:cNvPr>
          <p:cNvSpPr>
            <a:spLocks noGrp="1"/>
          </p:cNvSpPr>
          <p:nvPr>
            <p:ph type="title"/>
          </p:nvPr>
        </p:nvSpPr>
        <p:spPr/>
        <p:txBody>
          <a:bodyPr/>
          <a:lstStyle/>
          <a:p>
            <a:r>
              <a:rPr lang="en-US" dirty="0"/>
              <a:t>N. Wilmor Road Mill &amp; Overlay</a:t>
            </a:r>
            <a:br>
              <a:rPr lang="en-US" dirty="0"/>
            </a:br>
            <a:r>
              <a:rPr lang="en-US" sz="1500" dirty="0"/>
              <a:t>Construction in FY 23/24</a:t>
            </a:r>
            <a:endParaRPr lang="en-US" sz="1800" dirty="0"/>
          </a:p>
        </p:txBody>
      </p:sp>
      <p:sp>
        <p:nvSpPr>
          <p:cNvPr id="8" name="Text Placeholder 7">
            <a:extLst>
              <a:ext uri="{FF2B5EF4-FFF2-40B4-BE49-F238E27FC236}">
                <a16:creationId xmlns:a16="http://schemas.microsoft.com/office/drawing/2014/main" id="{C0584DE1-ABD9-233A-84B5-B76504AB8472}"/>
              </a:ext>
            </a:extLst>
          </p:cNvPr>
          <p:cNvSpPr>
            <a:spLocks noGrp="1"/>
          </p:cNvSpPr>
          <p:nvPr>
            <p:ph type="body" idx="1"/>
          </p:nvPr>
        </p:nvSpPr>
        <p:spPr/>
        <p:txBody>
          <a:bodyPr/>
          <a:lstStyle/>
          <a:p>
            <a:pPr algn="ctr"/>
            <a:r>
              <a:rPr lang="en-US" dirty="0"/>
              <a:t>Overview</a:t>
            </a:r>
          </a:p>
        </p:txBody>
      </p:sp>
      <p:pic>
        <p:nvPicPr>
          <p:cNvPr id="10" name="Content Placeholder 9">
            <a:extLst>
              <a:ext uri="{FF2B5EF4-FFF2-40B4-BE49-F238E27FC236}">
                <a16:creationId xmlns:a16="http://schemas.microsoft.com/office/drawing/2014/main" id="{27C2F123-305C-2895-C6EE-BC52A544638B}"/>
              </a:ext>
            </a:extLst>
          </p:cNvPr>
          <p:cNvPicPr>
            <a:picLocks noGrp="1" noChangeAspect="1"/>
          </p:cNvPicPr>
          <p:nvPr>
            <p:ph sz="half" idx="2"/>
          </p:nvPr>
        </p:nvPicPr>
        <p:blipFill>
          <a:blip r:embed="rId2"/>
          <a:stretch>
            <a:fillRect/>
          </a:stretch>
        </p:blipFill>
        <p:spPr>
          <a:xfrm>
            <a:off x="1652899" y="2736056"/>
            <a:ext cx="1822223" cy="2763441"/>
          </a:xfrm>
        </p:spPr>
      </p:pic>
      <p:sp>
        <p:nvSpPr>
          <p:cNvPr id="9" name="Text Placeholder 8">
            <a:extLst>
              <a:ext uri="{FF2B5EF4-FFF2-40B4-BE49-F238E27FC236}">
                <a16:creationId xmlns:a16="http://schemas.microsoft.com/office/drawing/2014/main" id="{2CBEAF5B-93C2-E979-ECBE-552C477DE0FF}"/>
              </a:ext>
            </a:extLst>
          </p:cNvPr>
          <p:cNvSpPr>
            <a:spLocks noGrp="1"/>
          </p:cNvSpPr>
          <p:nvPr>
            <p:ph type="body" sz="quarter" idx="3"/>
          </p:nvPr>
        </p:nvSpPr>
        <p:spPr/>
        <p:txBody>
          <a:bodyPr/>
          <a:lstStyle/>
          <a:p>
            <a:pPr algn="ctr"/>
            <a:r>
              <a:rPr lang="en-US" dirty="0"/>
              <a:t>Project Details</a:t>
            </a:r>
          </a:p>
        </p:txBody>
      </p:sp>
      <p:sp>
        <p:nvSpPr>
          <p:cNvPr id="5" name="Content Placeholder 4">
            <a:extLst>
              <a:ext uri="{FF2B5EF4-FFF2-40B4-BE49-F238E27FC236}">
                <a16:creationId xmlns:a16="http://schemas.microsoft.com/office/drawing/2014/main" id="{BBF88970-C377-0DE6-5883-53ECEE1EECD3}"/>
              </a:ext>
            </a:extLst>
          </p:cNvPr>
          <p:cNvSpPr>
            <a:spLocks noGrp="1"/>
          </p:cNvSpPr>
          <p:nvPr>
            <p:ph sz="quarter" idx="4"/>
          </p:nvPr>
        </p:nvSpPr>
        <p:spPr/>
        <p:txBody>
          <a:bodyPr>
            <a:normAutofit/>
          </a:bodyPr>
          <a:lstStyle/>
          <a:p>
            <a:r>
              <a:rPr lang="en-US" dirty="0"/>
              <a:t>Mill and Overlay N. Wilmor from Business 24 to Newcastle.</a:t>
            </a:r>
          </a:p>
          <a:p>
            <a:endParaRPr lang="en-US" dirty="0"/>
          </a:p>
        </p:txBody>
      </p:sp>
      <p:cxnSp>
        <p:nvCxnSpPr>
          <p:cNvPr id="12" name="Straight Connector 11">
            <a:extLst>
              <a:ext uri="{FF2B5EF4-FFF2-40B4-BE49-F238E27FC236}">
                <a16:creationId xmlns:a16="http://schemas.microsoft.com/office/drawing/2014/main" id="{8ACC5F70-FFA8-8915-809A-DB2047F86591}"/>
              </a:ext>
            </a:extLst>
          </p:cNvPr>
          <p:cNvCxnSpPr>
            <a:cxnSpLocks/>
          </p:cNvCxnSpPr>
          <p:nvPr/>
        </p:nvCxnSpPr>
        <p:spPr>
          <a:xfrm>
            <a:off x="2588216" y="2817831"/>
            <a:ext cx="0" cy="23559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9678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981C5-879A-C0A3-4BCF-A216C7567432}"/>
              </a:ext>
            </a:extLst>
          </p:cNvPr>
          <p:cNvSpPr>
            <a:spLocks noGrp="1"/>
          </p:cNvSpPr>
          <p:nvPr>
            <p:ph type="title"/>
          </p:nvPr>
        </p:nvSpPr>
        <p:spPr/>
        <p:txBody>
          <a:bodyPr>
            <a:normAutofit fontScale="90000"/>
          </a:bodyPr>
          <a:lstStyle/>
          <a:p>
            <a:r>
              <a:rPr lang="en-US" dirty="0"/>
              <a:t>Water Treatment Plant 1 Chlorine Upgrade</a:t>
            </a:r>
            <a:br>
              <a:rPr lang="en-US" dirty="0"/>
            </a:br>
            <a:r>
              <a:rPr lang="en-US" sz="1500" dirty="0"/>
              <a:t>Construction in FY 23/24</a:t>
            </a:r>
            <a:endParaRPr lang="en-US" sz="1800" dirty="0"/>
          </a:p>
        </p:txBody>
      </p:sp>
      <p:sp>
        <p:nvSpPr>
          <p:cNvPr id="8" name="Text Placeholder 7">
            <a:extLst>
              <a:ext uri="{FF2B5EF4-FFF2-40B4-BE49-F238E27FC236}">
                <a16:creationId xmlns:a16="http://schemas.microsoft.com/office/drawing/2014/main" id="{C0584DE1-ABD9-233A-84B5-B76504AB8472}"/>
              </a:ext>
            </a:extLst>
          </p:cNvPr>
          <p:cNvSpPr>
            <a:spLocks noGrp="1"/>
          </p:cNvSpPr>
          <p:nvPr>
            <p:ph type="body" idx="1"/>
          </p:nvPr>
        </p:nvSpPr>
        <p:spPr/>
        <p:txBody>
          <a:bodyPr/>
          <a:lstStyle/>
          <a:p>
            <a:pPr algn="ctr"/>
            <a:r>
              <a:rPr lang="en-US" dirty="0"/>
              <a:t>Overview</a:t>
            </a:r>
          </a:p>
        </p:txBody>
      </p:sp>
      <p:pic>
        <p:nvPicPr>
          <p:cNvPr id="10" name="Content Placeholder 9">
            <a:extLst>
              <a:ext uri="{FF2B5EF4-FFF2-40B4-BE49-F238E27FC236}">
                <a16:creationId xmlns:a16="http://schemas.microsoft.com/office/drawing/2014/main" id="{A155571D-1294-746F-5045-091F4990365C}"/>
              </a:ext>
            </a:extLst>
          </p:cNvPr>
          <p:cNvPicPr>
            <a:picLocks noGrp="1" noChangeAspect="1"/>
          </p:cNvPicPr>
          <p:nvPr>
            <p:ph sz="half" idx="2"/>
          </p:nvPr>
        </p:nvPicPr>
        <p:blipFill>
          <a:blip r:embed="rId2"/>
          <a:stretch>
            <a:fillRect/>
          </a:stretch>
        </p:blipFill>
        <p:spPr>
          <a:xfrm>
            <a:off x="821919" y="2736056"/>
            <a:ext cx="3484186" cy="2763441"/>
          </a:xfrm>
        </p:spPr>
      </p:pic>
      <p:sp>
        <p:nvSpPr>
          <p:cNvPr id="9" name="Text Placeholder 8">
            <a:extLst>
              <a:ext uri="{FF2B5EF4-FFF2-40B4-BE49-F238E27FC236}">
                <a16:creationId xmlns:a16="http://schemas.microsoft.com/office/drawing/2014/main" id="{2CBEAF5B-93C2-E979-ECBE-552C477DE0FF}"/>
              </a:ext>
            </a:extLst>
          </p:cNvPr>
          <p:cNvSpPr>
            <a:spLocks noGrp="1"/>
          </p:cNvSpPr>
          <p:nvPr>
            <p:ph type="body" sz="quarter" idx="3"/>
          </p:nvPr>
        </p:nvSpPr>
        <p:spPr/>
        <p:txBody>
          <a:bodyPr/>
          <a:lstStyle/>
          <a:p>
            <a:pPr algn="ctr"/>
            <a:r>
              <a:rPr lang="en-US" dirty="0"/>
              <a:t>Project Details</a:t>
            </a:r>
          </a:p>
        </p:txBody>
      </p:sp>
      <p:sp>
        <p:nvSpPr>
          <p:cNvPr id="5" name="Content Placeholder 4">
            <a:extLst>
              <a:ext uri="{FF2B5EF4-FFF2-40B4-BE49-F238E27FC236}">
                <a16:creationId xmlns:a16="http://schemas.microsoft.com/office/drawing/2014/main" id="{BBF88970-C377-0DE6-5883-53ECEE1EECD3}"/>
              </a:ext>
            </a:extLst>
          </p:cNvPr>
          <p:cNvSpPr>
            <a:spLocks noGrp="1"/>
          </p:cNvSpPr>
          <p:nvPr>
            <p:ph sz="quarter" idx="4"/>
          </p:nvPr>
        </p:nvSpPr>
        <p:spPr/>
        <p:txBody>
          <a:bodyPr>
            <a:normAutofit/>
          </a:bodyPr>
          <a:lstStyle/>
          <a:p>
            <a:r>
              <a:rPr lang="en-US" dirty="0"/>
              <a:t>Change Chlorination process from Chloramine disinfection to Free Chlorine disinfection.</a:t>
            </a:r>
          </a:p>
          <a:p>
            <a:r>
              <a:rPr lang="en-US" dirty="0"/>
              <a:t>Match Water Treatment Plant 2 disinfection</a:t>
            </a:r>
          </a:p>
          <a:p>
            <a:r>
              <a:rPr lang="en-US" dirty="0"/>
              <a:t>Remove blended areas</a:t>
            </a:r>
          </a:p>
          <a:p>
            <a:r>
              <a:rPr lang="en-US" dirty="0"/>
              <a:t>Customers will notice a stronger chlorine smell initially.</a:t>
            </a:r>
          </a:p>
        </p:txBody>
      </p:sp>
      <p:sp>
        <p:nvSpPr>
          <p:cNvPr id="13" name="Flowchart: Process 12">
            <a:extLst>
              <a:ext uri="{FF2B5EF4-FFF2-40B4-BE49-F238E27FC236}">
                <a16:creationId xmlns:a16="http://schemas.microsoft.com/office/drawing/2014/main" id="{13E39B9C-4529-1883-2DA2-BDF83C6B8207}"/>
              </a:ext>
            </a:extLst>
          </p:cNvPr>
          <p:cNvSpPr/>
          <p:nvPr/>
        </p:nvSpPr>
        <p:spPr>
          <a:xfrm>
            <a:off x="2104465" y="3076015"/>
            <a:ext cx="625289" cy="477371"/>
          </a:xfrm>
          <a:prstGeom prst="flowChartProcess">
            <a:avLst/>
          </a:prstGeom>
          <a:solidFill>
            <a:srgbClr val="00B050">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6290112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981C5-879A-C0A3-4BCF-A216C7567432}"/>
              </a:ext>
            </a:extLst>
          </p:cNvPr>
          <p:cNvSpPr>
            <a:spLocks noGrp="1"/>
          </p:cNvSpPr>
          <p:nvPr>
            <p:ph type="title"/>
          </p:nvPr>
        </p:nvSpPr>
        <p:spPr/>
        <p:txBody>
          <a:bodyPr>
            <a:normAutofit fontScale="90000"/>
          </a:bodyPr>
          <a:lstStyle/>
          <a:p>
            <a:r>
              <a:rPr lang="en-US" dirty="0"/>
              <a:t>Water Treatment Plant 2 Loop Watermain</a:t>
            </a:r>
            <a:br>
              <a:rPr lang="en-US" dirty="0"/>
            </a:br>
            <a:r>
              <a:rPr lang="en-US" sz="1500" dirty="0"/>
              <a:t>Construction in FY 23/24</a:t>
            </a:r>
            <a:endParaRPr lang="en-US" sz="1800" dirty="0"/>
          </a:p>
        </p:txBody>
      </p:sp>
      <p:sp>
        <p:nvSpPr>
          <p:cNvPr id="8" name="Text Placeholder 7">
            <a:extLst>
              <a:ext uri="{FF2B5EF4-FFF2-40B4-BE49-F238E27FC236}">
                <a16:creationId xmlns:a16="http://schemas.microsoft.com/office/drawing/2014/main" id="{C0584DE1-ABD9-233A-84B5-B76504AB8472}"/>
              </a:ext>
            </a:extLst>
          </p:cNvPr>
          <p:cNvSpPr>
            <a:spLocks noGrp="1"/>
          </p:cNvSpPr>
          <p:nvPr>
            <p:ph type="body" idx="1"/>
          </p:nvPr>
        </p:nvSpPr>
        <p:spPr/>
        <p:txBody>
          <a:bodyPr/>
          <a:lstStyle/>
          <a:p>
            <a:pPr algn="ctr"/>
            <a:r>
              <a:rPr lang="en-US" dirty="0"/>
              <a:t>Overview</a:t>
            </a:r>
          </a:p>
        </p:txBody>
      </p:sp>
      <p:pic>
        <p:nvPicPr>
          <p:cNvPr id="7" name="Content Placeholder 6">
            <a:extLst>
              <a:ext uri="{FF2B5EF4-FFF2-40B4-BE49-F238E27FC236}">
                <a16:creationId xmlns:a16="http://schemas.microsoft.com/office/drawing/2014/main" id="{3319A20C-3B81-5FB8-432F-D8EAAB788710}"/>
              </a:ext>
            </a:extLst>
          </p:cNvPr>
          <p:cNvPicPr>
            <a:picLocks noGrp="1" noChangeAspect="1"/>
          </p:cNvPicPr>
          <p:nvPr>
            <p:ph sz="half" idx="2"/>
          </p:nvPr>
        </p:nvPicPr>
        <p:blipFill>
          <a:blip r:embed="rId2"/>
          <a:stretch>
            <a:fillRect/>
          </a:stretch>
        </p:blipFill>
        <p:spPr>
          <a:xfrm>
            <a:off x="1377063" y="2736056"/>
            <a:ext cx="2373896" cy="2763441"/>
          </a:xfrm>
        </p:spPr>
      </p:pic>
      <p:sp>
        <p:nvSpPr>
          <p:cNvPr id="9" name="Text Placeholder 8">
            <a:extLst>
              <a:ext uri="{FF2B5EF4-FFF2-40B4-BE49-F238E27FC236}">
                <a16:creationId xmlns:a16="http://schemas.microsoft.com/office/drawing/2014/main" id="{2CBEAF5B-93C2-E979-ECBE-552C477DE0FF}"/>
              </a:ext>
            </a:extLst>
          </p:cNvPr>
          <p:cNvSpPr>
            <a:spLocks noGrp="1"/>
          </p:cNvSpPr>
          <p:nvPr>
            <p:ph type="body" sz="quarter" idx="3"/>
          </p:nvPr>
        </p:nvSpPr>
        <p:spPr/>
        <p:txBody>
          <a:bodyPr/>
          <a:lstStyle/>
          <a:p>
            <a:pPr algn="ctr"/>
            <a:r>
              <a:rPr lang="en-US" dirty="0"/>
              <a:t>Project Details</a:t>
            </a:r>
          </a:p>
        </p:txBody>
      </p:sp>
      <p:sp>
        <p:nvSpPr>
          <p:cNvPr id="5" name="Content Placeholder 4">
            <a:extLst>
              <a:ext uri="{FF2B5EF4-FFF2-40B4-BE49-F238E27FC236}">
                <a16:creationId xmlns:a16="http://schemas.microsoft.com/office/drawing/2014/main" id="{BBF88970-C377-0DE6-5883-53ECEE1EECD3}"/>
              </a:ext>
            </a:extLst>
          </p:cNvPr>
          <p:cNvSpPr>
            <a:spLocks noGrp="1"/>
          </p:cNvSpPr>
          <p:nvPr>
            <p:ph sz="quarter" idx="4"/>
          </p:nvPr>
        </p:nvSpPr>
        <p:spPr/>
        <p:txBody>
          <a:bodyPr>
            <a:normAutofit/>
          </a:bodyPr>
          <a:lstStyle/>
          <a:p>
            <a:r>
              <a:rPr lang="en-US" dirty="0"/>
              <a:t>Only 1 watermain from plant feeding high pressure system</a:t>
            </a:r>
          </a:p>
          <a:p>
            <a:r>
              <a:rPr lang="en-US" dirty="0"/>
              <a:t>This gives a redundant main.</a:t>
            </a:r>
          </a:p>
          <a:p>
            <a:r>
              <a:rPr lang="en-US" dirty="0"/>
              <a:t>Limits risk of high pressure zone shut down.</a:t>
            </a:r>
          </a:p>
        </p:txBody>
      </p:sp>
      <p:cxnSp>
        <p:nvCxnSpPr>
          <p:cNvPr id="12" name="Straight Arrow Connector 11">
            <a:extLst>
              <a:ext uri="{FF2B5EF4-FFF2-40B4-BE49-F238E27FC236}">
                <a16:creationId xmlns:a16="http://schemas.microsoft.com/office/drawing/2014/main" id="{463A2418-C3C6-02F2-ED47-F3AFE37442BA}"/>
              </a:ext>
            </a:extLst>
          </p:cNvPr>
          <p:cNvCxnSpPr>
            <a:cxnSpLocks/>
          </p:cNvCxnSpPr>
          <p:nvPr/>
        </p:nvCxnSpPr>
        <p:spPr>
          <a:xfrm>
            <a:off x="3059207" y="4898091"/>
            <a:ext cx="0" cy="504265"/>
          </a:xfrm>
          <a:prstGeom prst="straightConnector1">
            <a:avLst/>
          </a:prstGeom>
          <a:ln>
            <a:solidFill>
              <a:srgbClr val="FFFF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74558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Observations</a:t>
            </a:r>
          </a:p>
        </p:txBody>
      </p:sp>
      <p:sp>
        <p:nvSpPr>
          <p:cNvPr id="3" name="Content Placeholder 2"/>
          <p:cNvSpPr>
            <a:spLocks noGrp="1"/>
          </p:cNvSpPr>
          <p:nvPr>
            <p:ph sz="quarter" idx="1"/>
          </p:nvPr>
        </p:nvSpPr>
        <p:spPr/>
        <p:txBody>
          <a:bodyPr>
            <a:normAutofit/>
          </a:bodyPr>
          <a:lstStyle/>
          <a:p>
            <a:pPr lvl="2"/>
            <a:r>
              <a:rPr lang="en-US" sz="2500" dirty="0"/>
              <a:t>If you have everyone around you happy, you’re not doing it right </a:t>
            </a:r>
          </a:p>
          <a:p>
            <a:pPr lvl="2"/>
            <a:r>
              <a:rPr lang="en-US" sz="2500" dirty="0"/>
              <a:t>Your new “friends” may not be your “friends” </a:t>
            </a:r>
          </a:p>
          <a:p>
            <a:pPr lvl="2"/>
            <a:r>
              <a:rPr lang="en-US" sz="2500" dirty="0"/>
              <a:t>You are not just responsible for your campaign promises</a:t>
            </a:r>
          </a:p>
          <a:p>
            <a:pPr lvl="2"/>
            <a:r>
              <a:rPr lang="en-US" sz="2500" dirty="0"/>
              <a:t>Everything takes longer, and is harder than you expect –  by design</a:t>
            </a:r>
          </a:p>
          <a:p>
            <a:pPr lvl="2"/>
            <a:r>
              <a:rPr lang="en-US" sz="2500" dirty="0"/>
              <a:t>There are very few original and new ideas</a:t>
            </a:r>
          </a:p>
          <a:p>
            <a:pPr lvl="2"/>
            <a:r>
              <a:rPr lang="en-US" sz="2500" dirty="0"/>
              <a:t>“If it was easy, it would have already been done” </a:t>
            </a:r>
          </a:p>
          <a:p>
            <a:pPr lvl="2"/>
            <a:r>
              <a:rPr lang="en-US" sz="2500" dirty="0"/>
              <a:t>The boring stuff is the most important</a:t>
            </a:r>
          </a:p>
        </p:txBody>
      </p:sp>
    </p:spTree>
    <p:extLst>
      <p:ext uri="{BB962C8B-B14F-4D97-AF65-F5344CB8AC3E}">
        <p14:creationId xmlns:p14="http://schemas.microsoft.com/office/powerpoint/2010/main" val="15498141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437B20C-E108-D6D8-FC50-0D8040F044F1}"/>
              </a:ext>
            </a:extLst>
          </p:cNvPr>
          <p:cNvPicPr>
            <a:picLocks noGrp="1" noChangeAspect="1"/>
          </p:cNvPicPr>
          <p:nvPr>
            <p:ph sz="half" idx="2"/>
          </p:nvPr>
        </p:nvPicPr>
        <p:blipFill>
          <a:blip r:embed="rId2"/>
          <a:stretch>
            <a:fillRect/>
          </a:stretch>
        </p:blipFill>
        <p:spPr>
          <a:xfrm>
            <a:off x="233979" y="2091691"/>
            <a:ext cx="5744500" cy="3793194"/>
          </a:xfrm>
        </p:spPr>
      </p:pic>
      <p:sp>
        <p:nvSpPr>
          <p:cNvPr id="6" name="Content Placeholder 5">
            <a:extLst>
              <a:ext uri="{FF2B5EF4-FFF2-40B4-BE49-F238E27FC236}">
                <a16:creationId xmlns:a16="http://schemas.microsoft.com/office/drawing/2014/main" id="{F73DD589-BB81-01BE-0388-D0EC87CCA04D}"/>
              </a:ext>
            </a:extLst>
          </p:cNvPr>
          <p:cNvSpPr>
            <a:spLocks noGrp="1"/>
          </p:cNvSpPr>
          <p:nvPr>
            <p:ph sz="quarter" idx="4"/>
          </p:nvPr>
        </p:nvSpPr>
        <p:spPr>
          <a:xfrm>
            <a:off x="6228913" y="2664840"/>
            <a:ext cx="2681109" cy="2460506"/>
          </a:xfrm>
        </p:spPr>
        <p:txBody>
          <a:bodyPr>
            <a:normAutofit fontScale="47500" lnSpcReduction="20000"/>
          </a:bodyPr>
          <a:lstStyle/>
          <a:p>
            <a:r>
              <a:rPr lang="en-US" dirty="0"/>
              <a:t>1.  Washington Estates</a:t>
            </a:r>
          </a:p>
          <a:p>
            <a:r>
              <a:rPr lang="en-US" dirty="0"/>
              <a:t>2. Pintail Basin</a:t>
            </a:r>
          </a:p>
          <a:p>
            <a:r>
              <a:rPr lang="en-US" dirty="0"/>
              <a:t>3. Grandyle Relief Sewer</a:t>
            </a:r>
          </a:p>
          <a:p>
            <a:r>
              <a:rPr lang="en-US" dirty="0"/>
              <a:t>4. Walnut/Adams Sewer</a:t>
            </a:r>
          </a:p>
          <a:p>
            <a:r>
              <a:rPr lang="en-US" dirty="0"/>
              <a:t>5. Cedar/Catherine/Holland Sewer</a:t>
            </a:r>
          </a:p>
          <a:p>
            <a:r>
              <a:rPr lang="en-US" dirty="0"/>
              <a:t>6.  Washington Park</a:t>
            </a:r>
          </a:p>
          <a:p>
            <a:r>
              <a:rPr lang="en-US" dirty="0"/>
              <a:t>7. Northridge Sewer</a:t>
            </a:r>
          </a:p>
          <a:p>
            <a:r>
              <a:rPr lang="en-US" dirty="0"/>
              <a:t>8. Regional Basin at Dallas/Cruger/New Nofsinger</a:t>
            </a:r>
          </a:p>
          <a:p>
            <a:r>
              <a:rPr lang="en-US" dirty="0"/>
              <a:t>9. Meadowview Lane Sewer</a:t>
            </a:r>
          </a:p>
          <a:p>
            <a:r>
              <a:rPr lang="en-US" dirty="0"/>
              <a:t>10. Felkers Sewer</a:t>
            </a:r>
          </a:p>
          <a:p>
            <a:endParaRPr lang="en-US" dirty="0"/>
          </a:p>
        </p:txBody>
      </p:sp>
      <p:sp>
        <p:nvSpPr>
          <p:cNvPr id="8" name="Text Placeholder 7">
            <a:extLst>
              <a:ext uri="{FF2B5EF4-FFF2-40B4-BE49-F238E27FC236}">
                <a16:creationId xmlns:a16="http://schemas.microsoft.com/office/drawing/2014/main" id="{32AF547F-CAEA-FF09-F176-5140A551E8D4}"/>
              </a:ext>
            </a:extLst>
          </p:cNvPr>
          <p:cNvSpPr>
            <a:spLocks noGrp="1"/>
          </p:cNvSpPr>
          <p:nvPr>
            <p:ph type="body" sz="quarter" idx="13"/>
          </p:nvPr>
        </p:nvSpPr>
        <p:spPr>
          <a:xfrm>
            <a:off x="5869305" y="2096331"/>
            <a:ext cx="3202686" cy="528065"/>
          </a:xfrm>
        </p:spPr>
        <p:txBody>
          <a:bodyPr/>
          <a:lstStyle/>
          <a:p>
            <a:r>
              <a:rPr lang="en-US" dirty="0"/>
              <a:t>In No Particular order</a:t>
            </a:r>
          </a:p>
        </p:txBody>
      </p:sp>
      <p:sp>
        <p:nvSpPr>
          <p:cNvPr id="2" name="Title 1">
            <a:extLst>
              <a:ext uri="{FF2B5EF4-FFF2-40B4-BE49-F238E27FC236}">
                <a16:creationId xmlns:a16="http://schemas.microsoft.com/office/drawing/2014/main" id="{6B7981C5-879A-C0A3-4BCF-A216C7567432}"/>
              </a:ext>
            </a:extLst>
          </p:cNvPr>
          <p:cNvSpPr>
            <a:spLocks noGrp="1"/>
          </p:cNvSpPr>
          <p:nvPr>
            <p:ph type="title"/>
          </p:nvPr>
        </p:nvSpPr>
        <p:spPr>
          <a:xfrm>
            <a:off x="1673352" y="1116847"/>
            <a:ext cx="5797296" cy="891540"/>
          </a:xfrm>
        </p:spPr>
        <p:txBody>
          <a:bodyPr>
            <a:normAutofit fontScale="90000"/>
          </a:bodyPr>
          <a:lstStyle/>
          <a:p>
            <a:r>
              <a:rPr lang="en-US" dirty="0"/>
              <a:t>Drainage Priorities Projects</a:t>
            </a:r>
            <a:br>
              <a:rPr lang="en-US" dirty="0"/>
            </a:br>
            <a:r>
              <a:rPr lang="en-US" dirty="0"/>
              <a:t>(</a:t>
            </a:r>
            <a:r>
              <a:rPr lang="en-US" sz="1500" dirty="0"/>
              <a:t>June cow presentation)</a:t>
            </a:r>
            <a:endParaRPr lang="en-US" dirty="0"/>
          </a:p>
        </p:txBody>
      </p:sp>
    </p:spTree>
    <p:extLst>
      <p:ext uri="{BB962C8B-B14F-4D97-AF65-F5344CB8AC3E}">
        <p14:creationId xmlns:p14="http://schemas.microsoft.com/office/powerpoint/2010/main" val="8943852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981C5-879A-C0A3-4BCF-A216C7567432}"/>
              </a:ext>
            </a:extLst>
          </p:cNvPr>
          <p:cNvSpPr>
            <a:spLocks noGrp="1"/>
          </p:cNvSpPr>
          <p:nvPr>
            <p:ph type="title"/>
          </p:nvPr>
        </p:nvSpPr>
        <p:spPr/>
        <p:txBody>
          <a:bodyPr/>
          <a:lstStyle/>
          <a:p>
            <a:r>
              <a:rPr lang="en-US" dirty="0"/>
              <a:t>Future Projects</a:t>
            </a:r>
          </a:p>
        </p:txBody>
      </p:sp>
      <p:sp>
        <p:nvSpPr>
          <p:cNvPr id="3" name="Content Placeholder 2">
            <a:extLst>
              <a:ext uri="{FF2B5EF4-FFF2-40B4-BE49-F238E27FC236}">
                <a16:creationId xmlns:a16="http://schemas.microsoft.com/office/drawing/2014/main" id="{74E503ED-3B05-90E1-96FB-F4C811ECE20D}"/>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8836096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614B4-4BCE-D565-926F-666BE576AEA4}"/>
              </a:ext>
            </a:extLst>
          </p:cNvPr>
          <p:cNvSpPr>
            <a:spLocks noGrp="1"/>
          </p:cNvSpPr>
          <p:nvPr>
            <p:ph type="title"/>
          </p:nvPr>
        </p:nvSpPr>
        <p:spPr/>
        <p:txBody>
          <a:bodyPr/>
          <a:lstStyle/>
          <a:p>
            <a:r>
              <a:rPr lang="en-US" dirty="0"/>
              <a:t>Typical project design schedule</a:t>
            </a:r>
          </a:p>
        </p:txBody>
      </p:sp>
      <p:sp>
        <p:nvSpPr>
          <p:cNvPr id="3" name="Content Placeholder 3">
            <a:extLst>
              <a:ext uri="{FF2B5EF4-FFF2-40B4-BE49-F238E27FC236}">
                <a16:creationId xmlns:a16="http://schemas.microsoft.com/office/drawing/2014/main" id="{7A60D31A-813C-C114-895A-87E14F8BED0F}"/>
              </a:ext>
            </a:extLst>
          </p:cNvPr>
          <p:cNvSpPr txBox="1">
            <a:spLocks/>
          </p:cNvSpPr>
          <p:nvPr/>
        </p:nvSpPr>
        <p:spPr>
          <a:xfrm>
            <a:off x="1653988" y="2656467"/>
            <a:ext cx="5816660" cy="2840019"/>
          </a:xfrm>
          <a:prstGeom prst="rect">
            <a:avLst/>
          </a:prstGeom>
        </p:spPr>
        <p:txBody>
          <a:bodyPr vert="horz" lIns="68580" tIns="34290" rIns="68580" bIns="34290" rtlCol="0">
            <a:normAutofit fontScale="85000" lnSpcReduction="2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sz="1350" dirty="0"/>
              <a:t>Preliminary Engineering Study (Phase 1)</a:t>
            </a:r>
          </a:p>
          <a:p>
            <a:pPr lvl="1"/>
            <a:r>
              <a:rPr lang="en-US" sz="1200" dirty="0"/>
              <a:t>Feasibility</a:t>
            </a:r>
          </a:p>
          <a:p>
            <a:pPr lvl="1"/>
            <a:r>
              <a:rPr lang="en-US" sz="1200" dirty="0"/>
              <a:t>ROW Needs</a:t>
            </a:r>
          </a:p>
          <a:p>
            <a:pPr lvl="1"/>
            <a:r>
              <a:rPr lang="en-US" sz="1200" dirty="0"/>
              <a:t>Approx. 50% design</a:t>
            </a:r>
          </a:p>
          <a:p>
            <a:r>
              <a:rPr lang="en-US" sz="1350" dirty="0"/>
              <a:t>ROW Acquisition</a:t>
            </a:r>
          </a:p>
          <a:p>
            <a:r>
              <a:rPr lang="en-US" sz="1350" dirty="0"/>
              <a:t>Final Design and Bid Docs (Phase 2)</a:t>
            </a:r>
          </a:p>
          <a:p>
            <a:r>
              <a:rPr lang="en-US" sz="1350" dirty="0"/>
              <a:t>Bidding</a:t>
            </a:r>
          </a:p>
          <a:p>
            <a:r>
              <a:rPr lang="en-US" sz="1350" dirty="0"/>
              <a:t>Award</a:t>
            </a:r>
          </a:p>
          <a:p>
            <a:r>
              <a:rPr lang="en-US" sz="1350" dirty="0"/>
              <a:t>Construction (Phase 3)</a:t>
            </a:r>
          </a:p>
          <a:p>
            <a:r>
              <a:rPr lang="en-US" sz="1350" dirty="0"/>
              <a:t>Closeout</a:t>
            </a:r>
          </a:p>
          <a:p>
            <a:pPr marL="171450" lvl="1" indent="0">
              <a:buFont typeface="Arial" panose="020B0604020202020204" pitchFamily="34" charset="0"/>
              <a:buNone/>
            </a:pPr>
            <a:r>
              <a:rPr lang="en-US" sz="1200" dirty="0"/>
              <a:t>	</a:t>
            </a:r>
          </a:p>
        </p:txBody>
      </p:sp>
      <p:sp>
        <p:nvSpPr>
          <p:cNvPr id="5" name="TextBox 4">
            <a:extLst>
              <a:ext uri="{FF2B5EF4-FFF2-40B4-BE49-F238E27FC236}">
                <a16:creationId xmlns:a16="http://schemas.microsoft.com/office/drawing/2014/main" id="{147B09F0-E5A9-4188-3860-095B8CB25E2C}"/>
              </a:ext>
            </a:extLst>
          </p:cNvPr>
          <p:cNvSpPr txBox="1"/>
          <p:nvPr/>
        </p:nvSpPr>
        <p:spPr>
          <a:xfrm>
            <a:off x="4682268" y="3683612"/>
            <a:ext cx="3878131" cy="300082"/>
          </a:xfrm>
          <a:prstGeom prst="rect">
            <a:avLst/>
          </a:prstGeom>
          <a:noFill/>
        </p:spPr>
        <p:txBody>
          <a:bodyPr wrap="square" rtlCol="0">
            <a:spAutoFit/>
          </a:bodyPr>
          <a:lstStyle/>
          <a:p>
            <a:r>
              <a:rPr lang="en-US" sz="1350" dirty="0"/>
              <a:t>Typically Done Concurrently After Phase 1 Approved</a:t>
            </a:r>
          </a:p>
        </p:txBody>
      </p:sp>
      <p:sp>
        <p:nvSpPr>
          <p:cNvPr id="8" name="Rectangle 7">
            <a:extLst>
              <a:ext uri="{FF2B5EF4-FFF2-40B4-BE49-F238E27FC236}">
                <a16:creationId xmlns:a16="http://schemas.microsoft.com/office/drawing/2014/main" id="{ED306B87-F009-7C84-C4A6-CBCA061D4857}"/>
              </a:ext>
            </a:extLst>
          </p:cNvPr>
          <p:cNvSpPr/>
          <p:nvPr/>
        </p:nvSpPr>
        <p:spPr>
          <a:xfrm>
            <a:off x="1653989" y="3571996"/>
            <a:ext cx="2807746" cy="500231"/>
          </a:xfrm>
          <a:prstGeom prst="rect">
            <a:avLst/>
          </a:prstGeom>
          <a:solidFill>
            <a:schemeClr val="bg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87383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981C5-879A-C0A3-4BCF-A216C7567432}"/>
              </a:ext>
            </a:extLst>
          </p:cNvPr>
          <p:cNvSpPr>
            <a:spLocks noGrp="1"/>
          </p:cNvSpPr>
          <p:nvPr>
            <p:ph type="title"/>
          </p:nvPr>
        </p:nvSpPr>
        <p:spPr/>
        <p:txBody>
          <a:bodyPr>
            <a:normAutofit fontScale="90000"/>
          </a:bodyPr>
          <a:lstStyle/>
          <a:p>
            <a:r>
              <a:rPr lang="en-US" dirty="0"/>
              <a:t>Catherine Street – (2-3 Projects)</a:t>
            </a:r>
            <a:br>
              <a:rPr lang="en-US" dirty="0"/>
            </a:br>
            <a:r>
              <a:rPr lang="en-US" sz="1500" dirty="0"/>
              <a:t>Design Begins FY 23/24</a:t>
            </a:r>
            <a:endParaRPr lang="en-US" dirty="0"/>
          </a:p>
        </p:txBody>
      </p:sp>
      <p:pic>
        <p:nvPicPr>
          <p:cNvPr id="11" name="Content Placeholder 10">
            <a:extLst>
              <a:ext uri="{FF2B5EF4-FFF2-40B4-BE49-F238E27FC236}">
                <a16:creationId xmlns:a16="http://schemas.microsoft.com/office/drawing/2014/main" id="{846BFF8F-E61A-0E39-FDE3-57C806EB88E4}"/>
              </a:ext>
            </a:extLst>
          </p:cNvPr>
          <p:cNvPicPr>
            <a:picLocks noGrp="1" noChangeAspect="1"/>
          </p:cNvPicPr>
          <p:nvPr>
            <p:ph idx="1"/>
          </p:nvPr>
        </p:nvPicPr>
        <p:blipFill>
          <a:blip r:embed="rId2"/>
          <a:stretch>
            <a:fillRect/>
          </a:stretch>
        </p:blipFill>
        <p:spPr>
          <a:xfrm>
            <a:off x="1266714" y="2519443"/>
            <a:ext cx="6486861" cy="3210151"/>
          </a:xfrm>
        </p:spPr>
      </p:pic>
      <p:pic>
        <p:nvPicPr>
          <p:cNvPr id="13" name="Picture 12">
            <a:extLst>
              <a:ext uri="{FF2B5EF4-FFF2-40B4-BE49-F238E27FC236}">
                <a16:creationId xmlns:a16="http://schemas.microsoft.com/office/drawing/2014/main" id="{21CB81F3-8E2F-25AC-3443-ACA8FE742836}"/>
              </a:ext>
            </a:extLst>
          </p:cNvPr>
          <p:cNvPicPr>
            <a:picLocks noChangeAspect="1"/>
          </p:cNvPicPr>
          <p:nvPr/>
        </p:nvPicPr>
        <p:blipFill>
          <a:blip r:embed="rId3"/>
          <a:stretch>
            <a:fillRect/>
          </a:stretch>
        </p:blipFill>
        <p:spPr>
          <a:xfrm>
            <a:off x="419844" y="2595955"/>
            <a:ext cx="3305136" cy="1702244"/>
          </a:xfrm>
          <a:prstGeom prst="rect">
            <a:avLst/>
          </a:prstGeom>
        </p:spPr>
      </p:pic>
      <p:pic>
        <p:nvPicPr>
          <p:cNvPr id="15" name="Picture 14">
            <a:extLst>
              <a:ext uri="{FF2B5EF4-FFF2-40B4-BE49-F238E27FC236}">
                <a16:creationId xmlns:a16="http://schemas.microsoft.com/office/drawing/2014/main" id="{06371A22-AA9D-3DC8-3497-15EED3E44917}"/>
              </a:ext>
            </a:extLst>
          </p:cNvPr>
          <p:cNvPicPr>
            <a:picLocks noChangeAspect="1"/>
          </p:cNvPicPr>
          <p:nvPr/>
        </p:nvPicPr>
        <p:blipFill>
          <a:blip r:embed="rId4"/>
          <a:stretch>
            <a:fillRect/>
          </a:stretch>
        </p:blipFill>
        <p:spPr>
          <a:xfrm>
            <a:off x="4439266" y="2717240"/>
            <a:ext cx="3840090" cy="1702244"/>
          </a:xfrm>
          <a:prstGeom prst="rect">
            <a:avLst/>
          </a:prstGeom>
        </p:spPr>
      </p:pic>
      <p:sp>
        <p:nvSpPr>
          <p:cNvPr id="16" name="Content Placeholder 4">
            <a:extLst>
              <a:ext uri="{FF2B5EF4-FFF2-40B4-BE49-F238E27FC236}">
                <a16:creationId xmlns:a16="http://schemas.microsoft.com/office/drawing/2014/main" id="{6684D705-296D-8376-4B83-97DB44FDF4C0}"/>
              </a:ext>
            </a:extLst>
          </p:cNvPr>
          <p:cNvSpPr txBox="1">
            <a:spLocks/>
          </p:cNvSpPr>
          <p:nvPr/>
        </p:nvSpPr>
        <p:spPr>
          <a:xfrm>
            <a:off x="3242527" y="4713366"/>
            <a:ext cx="2386853" cy="1016228"/>
          </a:xfrm>
          <a:prstGeom prst="rect">
            <a:avLst/>
          </a:prstGeom>
          <a:solidFill>
            <a:schemeClr val="bg1"/>
          </a:solidFill>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New Watermain</a:t>
            </a:r>
          </a:p>
          <a:p>
            <a:r>
              <a:rPr lang="en-US" sz="2100" dirty="0"/>
              <a:t>New Storm Sewer</a:t>
            </a:r>
          </a:p>
          <a:p>
            <a:pPr lvl="1"/>
            <a:r>
              <a:rPr lang="en-US" sz="1800" dirty="0"/>
              <a:t>Would drain through a priority project.</a:t>
            </a:r>
          </a:p>
          <a:p>
            <a:r>
              <a:rPr lang="en-US" sz="2100" dirty="0"/>
              <a:t>Brick or Asphalt?</a:t>
            </a:r>
          </a:p>
        </p:txBody>
      </p:sp>
      <p:cxnSp>
        <p:nvCxnSpPr>
          <p:cNvPr id="18" name="Straight Connector 17">
            <a:extLst>
              <a:ext uri="{FF2B5EF4-FFF2-40B4-BE49-F238E27FC236}">
                <a16:creationId xmlns:a16="http://schemas.microsoft.com/office/drawing/2014/main" id="{180A151A-E382-69C5-7B69-87F56DB10008}"/>
              </a:ext>
            </a:extLst>
          </p:cNvPr>
          <p:cNvCxnSpPr>
            <a:cxnSpLocks/>
          </p:cNvCxnSpPr>
          <p:nvPr/>
        </p:nvCxnSpPr>
        <p:spPr>
          <a:xfrm flipV="1">
            <a:off x="2072412" y="4540768"/>
            <a:ext cx="4979226" cy="11826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191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981C5-879A-C0A3-4BCF-A216C7567432}"/>
              </a:ext>
            </a:extLst>
          </p:cNvPr>
          <p:cNvSpPr>
            <a:spLocks noGrp="1"/>
          </p:cNvSpPr>
          <p:nvPr>
            <p:ph type="title"/>
          </p:nvPr>
        </p:nvSpPr>
        <p:spPr/>
        <p:txBody>
          <a:bodyPr/>
          <a:lstStyle/>
          <a:p>
            <a:r>
              <a:rPr lang="en-US" dirty="0"/>
              <a:t>Water Tower 3</a:t>
            </a:r>
            <a:br>
              <a:rPr lang="en-US" dirty="0"/>
            </a:br>
            <a:r>
              <a:rPr lang="en-US" sz="1500" dirty="0"/>
              <a:t>90% Designed</a:t>
            </a:r>
            <a:endParaRPr lang="en-US" dirty="0"/>
          </a:p>
        </p:txBody>
      </p:sp>
      <p:sp>
        <p:nvSpPr>
          <p:cNvPr id="9" name="Text Placeholder 8">
            <a:extLst>
              <a:ext uri="{FF2B5EF4-FFF2-40B4-BE49-F238E27FC236}">
                <a16:creationId xmlns:a16="http://schemas.microsoft.com/office/drawing/2014/main" id="{5A1395E3-B281-1766-F1D8-408B83F49FC0}"/>
              </a:ext>
            </a:extLst>
          </p:cNvPr>
          <p:cNvSpPr>
            <a:spLocks noGrp="1"/>
          </p:cNvSpPr>
          <p:nvPr>
            <p:ph type="body" idx="1"/>
          </p:nvPr>
        </p:nvSpPr>
        <p:spPr>
          <a:xfrm>
            <a:off x="4648201" y="2154136"/>
            <a:ext cx="3868340" cy="617934"/>
          </a:xfrm>
        </p:spPr>
        <p:txBody>
          <a:bodyPr/>
          <a:lstStyle/>
          <a:p>
            <a:pPr algn="ctr"/>
            <a:r>
              <a:rPr lang="en-US" dirty="0"/>
              <a:t>Potential Location</a:t>
            </a:r>
          </a:p>
        </p:txBody>
      </p:sp>
      <p:pic>
        <p:nvPicPr>
          <p:cNvPr id="7" name="Content Placeholder 6">
            <a:extLst>
              <a:ext uri="{FF2B5EF4-FFF2-40B4-BE49-F238E27FC236}">
                <a16:creationId xmlns:a16="http://schemas.microsoft.com/office/drawing/2014/main" id="{1C3D5843-B47F-17EE-C326-B44806E44140}"/>
              </a:ext>
            </a:extLst>
          </p:cNvPr>
          <p:cNvPicPr>
            <a:picLocks noGrp="1" noChangeAspect="1"/>
          </p:cNvPicPr>
          <p:nvPr>
            <p:ph sz="half" idx="2"/>
          </p:nvPr>
        </p:nvPicPr>
        <p:blipFill>
          <a:blip r:embed="rId2"/>
          <a:stretch>
            <a:fillRect/>
          </a:stretch>
        </p:blipFill>
        <p:spPr>
          <a:xfrm>
            <a:off x="1355464" y="2912604"/>
            <a:ext cx="2242970" cy="2586893"/>
          </a:xfrm>
        </p:spPr>
      </p:pic>
      <p:pic>
        <p:nvPicPr>
          <p:cNvPr id="12" name="Content Placeholder 11">
            <a:extLst>
              <a:ext uri="{FF2B5EF4-FFF2-40B4-BE49-F238E27FC236}">
                <a16:creationId xmlns:a16="http://schemas.microsoft.com/office/drawing/2014/main" id="{AACBC1F8-2B45-FC15-5DBF-E22C0C77C3BA}"/>
              </a:ext>
            </a:extLst>
          </p:cNvPr>
          <p:cNvPicPr>
            <a:picLocks noGrp="1" noChangeAspect="1"/>
          </p:cNvPicPr>
          <p:nvPr>
            <p:ph sz="quarter" idx="4"/>
          </p:nvPr>
        </p:nvPicPr>
        <p:blipFill>
          <a:blip r:embed="rId3"/>
          <a:stretch>
            <a:fillRect/>
          </a:stretch>
        </p:blipFill>
        <p:spPr>
          <a:xfrm>
            <a:off x="4629150" y="2785306"/>
            <a:ext cx="3887391" cy="2664941"/>
          </a:xfrm>
        </p:spPr>
      </p:pic>
      <p:sp>
        <p:nvSpPr>
          <p:cNvPr id="13" name="Flowchart: Process 12">
            <a:extLst>
              <a:ext uri="{FF2B5EF4-FFF2-40B4-BE49-F238E27FC236}">
                <a16:creationId xmlns:a16="http://schemas.microsoft.com/office/drawing/2014/main" id="{E83495C7-CBBB-FC1F-7892-8EE8BB6B8CE4}"/>
              </a:ext>
            </a:extLst>
          </p:cNvPr>
          <p:cNvSpPr/>
          <p:nvPr/>
        </p:nvSpPr>
        <p:spPr>
          <a:xfrm>
            <a:off x="6946751" y="4310455"/>
            <a:ext cx="435685" cy="411480"/>
          </a:xfrm>
          <a:prstGeom prst="flowChartProcess">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0499893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981C5-879A-C0A3-4BCF-A216C7567432}"/>
              </a:ext>
            </a:extLst>
          </p:cNvPr>
          <p:cNvSpPr>
            <a:spLocks noGrp="1"/>
          </p:cNvSpPr>
          <p:nvPr>
            <p:ph type="title"/>
          </p:nvPr>
        </p:nvSpPr>
        <p:spPr>
          <a:xfrm>
            <a:off x="571501" y="1123951"/>
            <a:ext cx="7886700" cy="994172"/>
          </a:xfrm>
        </p:spPr>
        <p:txBody>
          <a:bodyPr/>
          <a:lstStyle/>
          <a:p>
            <a:r>
              <a:rPr lang="en-US" dirty="0"/>
              <a:t>N. Cummings Watermain Upgrade</a:t>
            </a:r>
            <a:br>
              <a:rPr lang="en-US" dirty="0"/>
            </a:br>
            <a:r>
              <a:rPr lang="en-US" sz="1500" dirty="0"/>
              <a:t>Designed – Waiting on Water Tower 3</a:t>
            </a:r>
            <a:endParaRPr lang="en-US" dirty="0"/>
          </a:p>
        </p:txBody>
      </p:sp>
      <p:sp>
        <p:nvSpPr>
          <p:cNvPr id="4" name="Text Placeholder 3">
            <a:extLst>
              <a:ext uri="{FF2B5EF4-FFF2-40B4-BE49-F238E27FC236}">
                <a16:creationId xmlns:a16="http://schemas.microsoft.com/office/drawing/2014/main" id="{89C524B2-6225-A86A-D4DD-FFE18D8D3604}"/>
              </a:ext>
            </a:extLst>
          </p:cNvPr>
          <p:cNvSpPr>
            <a:spLocks noGrp="1"/>
          </p:cNvSpPr>
          <p:nvPr>
            <p:ph type="body" idx="1"/>
          </p:nvPr>
        </p:nvSpPr>
        <p:spPr/>
        <p:txBody>
          <a:bodyPr/>
          <a:lstStyle/>
          <a:p>
            <a:pPr algn="ctr"/>
            <a:r>
              <a:rPr lang="en-US" dirty="0"/>
              <a:t>Overview</a:t>
            </a:r>
          </a:p>
        </p:txBody>
      </p:sp>
      <p:pic>
        <p:nvPicPr>
          <p:cNvPr id="9" name="Content Placeholder 8">
            <a:extLst>
              <a:ext uri="{FF2B5EF4-FFF2-40B4-BE49-F238E27FC236}">
                <a16:creationId xmlns:a16="http://schemas.microsoft.com/office/drawing/2014/main" id="{053CB0AF-FB87-4E8F-B04B-7DA3D47278F1}"/>
              </a:ext>
            </a:extLst>
          </p:cNvPr>
          <p:cNvPicPr>
            <a:picLocks noGrp="1" noChangeAspect="1"/>
          </p:cNvPicPr>
          <p:nvPr>
            <p:ph sz="half" idx="2"/>
          </p:nvPr>
        </p:nvPicPr>
        <p:blipFill>
          <a:blip r:embed="rId2"/>
          <a:stretch>
            <a:fillRect/>
          </a:stretch>
        </p:blipFill>
        <p:spPr>
          <a:xfrm>
            <a:off x="1085977" y="2736056"/>
            <a:ext cx="2956067" cy="2763441"/>
          </a:xfrm>
        </p:spPr>
      </p:pic>
      <p:sp>
        <p:nvSpPr>
          <p:cNvPr id="6" name="Text Placeholder 5">
            <a:extLst>
              <a:ext uri="{FF2B5EF4-FFF2-40B4-BE49-F238E27FC236}">
                <a16:creationId xmlns:a16="http://schemas.microsoft.com/office/drawing/2014/main" id="{81DAAE54-ACE8-D068-53C9-9C5ADCC2917B}"/>
              </a:ext>
            </a:extLst>
          </p:cNvPr>
          <p:cNvSpPr>
            <a:spLocks noGrp="1"/>
          </p:cNvSpPr>
          <p:nvPr>
            <p:ph type="body" sz="quarter" idx="3"/>
          </p:nvPr>
        </p:nvSpPr>
        <p:spPr/>
        <p:txBody>
          <a:bodyPr/>
          <a:lstStyle/>
          <a:p>
            <a:pPr algn="ctr"/>
            <a:r>
              <a:rPr lang="en-US" dirty="0"/>
              <a:t>Project Details</a:t>
            </a:r>
          </a:p>
        </p:txBody>
      </p:sp>
      <p:sp>
        <p:nvSpPr>
          <p:cNvPr id="7" name="Content Placeholder 6">
            <a:extLst>
              <a:ext uri="{FF2B5EF4-FFF2-40B4-BE49-F238E27FC236}">
                <a16:creationId xmlns:a16="http://schemas.microsoft.com/office/drawing/2014/main" id="{86005A94-90A0-8395-48BB-09CAF15012D3}"/>
              </a:ext>
            </a:extLst>
          </p:cNvPr>
          <p:cNvSpPr>
            <a:spLocks noGrp="1"/>
          </p:cNvSpPr>
          <p:nvPr>
            <p:ph sz="quarter" idx="4"/>
          </p:nvPr>
        </p:nvSpPr>
        <p:spPr/>
        <p:txBody>
          <a:bodyPr/>
          <a:lstStyle/>
          <a:p>
            <a:r>
              <a:rPr lang="en-US" dirty="0"/>
              <a:t>Increase Main Size </a:t>
            </a:r>
          </a:p>
          <a:p>
            <a:r>
              <a:rPr lang="en-US" dirty="0"/>
              <a:t>Needed for Water Tower 3 </a:t>
            </a:r>
          </a:p>
          <a:p>
            <a:r>
              <a:rPr lang="en-US" dirty="0"/>
              <a:t>Increase water supply to Freedom Corridor</a:t>
            </a:r>
          </a:p>
        </p:txBody>
      </p:sp>
      <p:cxnSp>
        <p:nvCxnSpPr>
          <p:cNvPr id="24" name="Straight Connector 23">
            <a:extLst>
              <a:ext uri="{FF2B5EF4-FFF2-40B4-BE49-F238E27FC236}">
                <a16:creationId xmlns:a16="http://schemas.microsoft.com/office/drawing/2014/main" id="{0664CBDC-07B0-AE01-F201-BB5060BF08D7}"/>
              </a:ext>
            </a:extLst>
          </p:cNvPr>
          <p:cNvCxnSpPr/>
          <p:nvPr/>
        </p:nvCxnSpPr>
        <p:spPr>
          <a:xfrm>
            <a:off x="1766944" y="3818293"/>
            <a:ext cx="0" cy="1581374"/>
          </a:xfrm>
          <a:prstGeom prst="line">
            <a:avLst/>
          </a:prstGeom>
          <a:ln>
            <a:solidFill>
              <a:srgbClr val="FFFF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163206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981C5-879A-C0A3-4BCF-A216C7567432}"/>
              </a:ext>
            </a:extLst>
          </p:cNvPr>
          <p:cNvSpPr>
            <a:spLocks noGrp="1"/>
          </p:cNvSpPr>
          <p:nvPr>
            <p:ph type="title"/>
          </p:nvPr>
        </p:nvSpPr>
        <p:spPr/>
        <p:txBody>
          <a:bodyPr>
            <a:normAutofit/>
          </a:bodyPr>
          <a:lstStyle/>
          <a:p>
            <a:r>
              <a:rPr lang="en-US" sz="2325" dirty="0"/>
              <a:t>Lakeshore Drive Extension</a:t>
            </a:r>
            <a:br>
              <a:rPr lang="en-US" dirty="0"/>
            </a:br>
            <a:r>
              <a:rPr lang="en-US" sz="1650" dirty="0"/>
              <a:t>Phase 1 Design approved by IDOT</a:t>
            </a:r>
            <a:br>
              <a:rPr lang="en-US" dirty="0"/>
            </a:br>
            <a:endParaRPr lang="en-US" sz="1800" dirty="0"/>
          </a:p>
        </p:txBody>
      </p:sp>
      <p:sp>
        <p:nvSpPr>
          <p:cNvPr id="8" name="Text Placeholder 7">
            <a:extLst>
              <a:ext uri="{FF2B5EF4-FFF2-40B4-BE49-F238E27FC236}">
                <a16:creationId xmlns:a16="http://schemas.microsoft.com/office/drawing/2014/main" id="{C0584DE1-ABD9-233A-84B5-B76504AB8472}"/>
              </a:ext>
            </a:extLst>
          </p:cNvPr>
          <p:cNvSpPr>
            <a:spLocks noGrp="1"/>
          </p:cNvSpPr>
          <p:nvPr>
            <p:ph type="body" idx="1"/>
          </p:nvPr>
        </p:nvSpPr>
        <p:spPr/>
        <p:txBody>
          <a:bodyPr/>
          <a:lstStyle/>
          <a:p>
            <a:pPr algn="ctr"/>
            <a:r>
              <a:rPr lang="en-US" dirty="0"/>
              <a:t>Overview</a:t>
            </a:r>
          </a:p>
        </p:txBody>
      </p:sp>
      <p:pic>
        <p:nvPicPr>
          <p:cNvPr id="7" name="Content Placeholder 6">
            <a:extLst>
              <a:ext uri="{FF2B5EF4-FFF2-40B4-BE49-F238E27FC236}">
                <a16:creationId xmlns:a16="http://schemas.microsoft.com/office/drawing/2014/main" id="{B4F8F574-6304-12D7-DA9B-6EBF409832D5}"/>
              </a:ext>
            </a:extLst>
          </p:cNvPr>
          <p:cNvPicPr>
            <a:picLocks noGrp="1" noChangeAspect="1"/>
          </p:cNvPicPr>
          <p:nvPr>
            <p:ph sz="half" idx="2"/>
          </p:nvPr>
        </p:nvPicPr>
        <p:blipFill>
          <a:blip r:embed="rId2"/>
          <a:stretch>
            <a:fillRect/>
          </a:stretch>
        </p:blipFill>
        <p:spPr>
          <a:xfrm>
            <a:off x="1225469" y="2736056"/>
            <a:ext cx="2677083" cy="2763441"/>
          </a:xfrm>
        </p:spPr>
      </p:pic>
      <p:sp>
        <p:nvSpPr>
          <p:cNvPr id="9" name="Text Placeholder 8">
            <a:extLst>
              <a:ext uri="{FF2B5EF4-FFF2-40B4-BE49-F238E27FC236}">
                <a16:creationId xmlns:a16="http://schemas.microsoft.com/office/drawing/2014/main" id="{2CBEAF5B-93C2-E979-ECBE-552C477DE0FF}"/>
              </a:ext>
            </a:extLst>
          </p:cNvPr>
          <p:cNvSpPr>
            <a:spLocks noGrp="1"/>
          </p:cNvSpPr>
          <p:nvPr>
            <p:ph type="body" sz="quarter" idx="3"/>
          </p:nvPr>
        </p:nvSpPr>
        <p:spPr/>
        <p:txBody>
          <a:bodyPr/>
          <a:lstStyle/>
          <a:p>
            <a:pPr algn="ctr"/>
            <a:r>
              <a:rPr lang="en-US" dirty="0"/>
              <a:t>Project Details</a:t>
            </a:r>
          </a:p>
        </p:txBody>
      </p:sp>
      <p:sp>
        <p:nvSpPr>
          <p:cNvPr id="5" name="Content Placeholder 4">
            <a:extLst>
              <a:ext uri="{FF2B5EF4-FFF2-40B4-BE49-F238E27FC236}">
                <a16:creationId xmlns:a16="http://schemas.microsoft.com/office/drawing/2014/main" id="{BBF88970-C377-0DE6-5883-53ECEE1EECD3}"/>
              </a:ext>
            </a:extLst>
          </p:cNvPr>
          <p:cNvSpPr>
            <a:spLocks noGrp="1"/>
          </p:cNvSpPr>
          <p:nvPr>
            <p:ph sz="quarter" idx="4"/>
          </p:nvPr>
        </p:nvSpPr>
        <p:spPr/>
        <p:txBody>
          <a:bodyPr>
            <a:normAutofit/>
          </a:bodyPr>
          <a:lstStyle/>
          <a:p>
            <a:r>
              <a:rPr lang="en-US" dirty="0"/>
              <a:t>Signalize Intersection with Business 24</a:t>
            </a:r>
          </a:p>
          <a:p>
            <a:r>
              <a:rPr lang="en-US" dirty="0"/>
              <a:t>New Storm Sewer</a:t>
            </a:r>
          </a:p>
          <a:p>
            <a:r>
              <a:rPr lang="en-US" dirty="0"/>
              <a:t>Open Corridor for Development</a:t>
            </a:r>
          </a:p>
        </p:txBody>
      </p:sp>
    </p:spTree>
    <p:extLst>
      <p:ext uri="{BB962C8B-B14F-4D97-AF65-F5344CB8AC3E}">
        <p14:creationId xmlns:p14="http://schemas.microsoft.com/office/powerpoint/2010/main" val="14343734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614B4-4BCE-D565-926F-666BE576AEA4}"/>
              </a:ext>
            </a:extLst>
          </p:cNvPr>
          <p:cNvSpPr>
            <a:spLocks noGrp="1"/>
          </p:cNvSpPr>
          <p:nvPr>
            <p:ph type="title"/>
          </p:nvPr>
        </p:nvSpPr>
        <p:spPr/>
        <p:txBody>
          <a:bodyPr/>
          <a:lstStyle/>
          <a:p>
            <a:r>
              <a:rPr lang="en-US" dirty="0"/>
              <a:t>STP2 and STP1</a:t>
            </a:r>
            <a:br>
              <a:rPr lang="en-US" dirty="0"/>
            </a:br>
            <a:r>
              <a:rPr lang="en-US" dirty="0"/>
              <a:t>Consent Order</a:t>
            </a:r>
          </a:p>
        </p:txBody>
      </p:sp>
      <p:sp>
        <p:nvSpPr>
          <p:cNvPr id="4" name="Content Placeholder 3">
            <a:extLst>
              <a:ext uri="{FF2B5EF4-FFF2-40B4-BE49-F238E27FC236}">
                <a16:creationId xmlns:a16="http://schemas.microsoft.com/office/drawing/2014/main" id="{C0143BF2-B4CA-AAF7-394C-2BC9ACBB0380}"/>
              </a:ext>
            </a:extLst>
          </p:cNvPr>
          <p:cNvSpPr>
            <a:spLocks noGrp="1"/>
          </p:cNvSpPr>
          <p:nvPr>
            <p:ph idx="1"/>
          </p:nvPr>
        </p:nvSpPr>
        <p:spPr/>
        <p:txBody>
          <a:bodyPr>
            <a:normAutofit lnSpcReduction="10000"/>
          </a:bodyPr>
          <a:lstStyle/>
          <a:p>
            <a:r>
              <a:rPr lang="en-US" dirty="0"/>
              <a:t>STP 1 was primarily used to treat and discharge during wet weather events.</a:t>
            </a:r>
          </a:p>
          <a:p>
            <a:r>
              <a:rPr lang="en-US" dirty="0"/>
              <a:t>STP 2 had Water Quality discharge violations – </a:t>
            </a:r>
            <a:r>
              <a:rPr lang="en-US" dirty="0">
                <a:solidFill>
                  <a:srgbClr val="FF0000"/>
                </a:solidFill>
              </a:rPr>
              <a:t>This Triggered the Consent Order</a:t>
            </a:r>
          </a:p>
          <a:p>
            <a:pPr lvl="1"/>
            <a:r>
              <a:rPr lang="en-US" dirty="0"/>
              <a:t>Future Compliance</a:t>
            </a:r>
          </a:p>
          <a:p>
            <a:pPr lvl="2"/>
            <a:r>
              <a:rPr lang="en-US" dirty="0"/>
              <a:t>Implement a second series of improvements (Phase II) which will allow the city to abandon STP1.</a:t>
            </a:r>
          </a:p>
          <a:p>
            <a:pPr lvl="2"/>
            <a:r>
              <a:rPr lang="en-US" dirty="0"/>
              <a:t>Build a second oxidation ditch, 3</a:t>
            </a:r>
            <a:r>
              <a:rPr lang="en-US" baseline="30000" dirty="0"/>
              <a:t>rd</a:t>
            </a:r>
            <a:r>
              <a:rPr lang="en-US" dirty="0"/>
              <a:t> clarifier, and sludge dewatering system by December 31, 2014.</a:t>
            </a:r>
          </a:p>
          <a:p>
            <a:pPr lvl="2"/>
            <a:r>
              <a:rPr lang="en-US" dirty="0"/>
              <a:t>STP 1 Decommissioned by December 31, 2017</a:t>
            </a:r>
          </a:p>
        </p:txBody>
      </p:sp>
    </p:spTree>
    <p:extLst>
      <p:ext uri="{BB962C8B-B14F-4D97-AF65-F5344CB8AC3E}">
        <p14:creationId xmlns:p14="http://schemas.microsoft.com/office/powerpoint/2010/main" val="2628936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614B4-4BCE-D565-926F-666BE576AEA4}"/>
              </a:ext>
            </a:extLst>
          </p:cNvPr>
          <p:cNvSpPr>
            <a:spLocks noGrp="1"/>
          </p:cNvSpPr>
          <p:nvPr>
            <p:ph type="title"/>
          </p:nvPr>
        </p:nvSpPr>
        <p:spPr>
          <a:xfrm>
            <a:off x="1672829" y="1056334"/>
            <a:ext cx="5797296" cy="891540"/>
          </a:xfrm>
        </p:spPr>
        <p:txBody>
          <a:bodyPr>
            <a:normAutofit fontScale="90000"/>
          </a:bodyPr>
          <a:lstStyle/>
          <a:p>
            <a:r>
              <a:rPr lang="en-US" dirty="0"/>
              <a:t>Consent follow through</a:t>
            </a:r>
          </a:p>
        </p:txBody>
      </p:sp>
      <p:graphicFrame>
        <p:nvGraphicFramePr>
          <p:cNvPr id="8" name="Content Placeholder 7">
            <a:extLst>
              <a:ext uri="{FF2B5EF4-FFF2-40B4-BE49-F238E27FC236}">
                <a16:creationId xmlns:a16="http://schemas.microsoft.com/office/drawing/2014/main" id="{C90DC0D6-48D1-FE8F-8FE6-C49F4F2D32E0}"/>
              </a:ext>
            </a:extLst>
          </p:cNvPr>
          <p:cNvGraphicFramePr>
            <a:graphicFrameLocks noGrp="1"/>
          </p:cNvGraphicFramePr>
          <p:nvPr>
            <p:ph idx="1"/>
          </p:nvPr>
        </p:nvGraphicFramePr>
        <p:xfrm>
          <a:off x="1672829" y="2093792"/>
          <a:ext cx="5798344" cy="2652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17FD1BF9-1D06-C9B5-A1C4-8857A05E0C75}"/>
              </a:ext>
            </a:extLst>
          </p:cNvPr>
          <p:cNvSpPr txBox="1"/>
          <p:nvPr/>
        </p:nvSpPr>
        <p:spPr>
          <a:xfrm>
            <a:off x="2239757" y="4892058"/>
            <a:ext cx="4663440" cy="507831"/>
          </a:xfrm>
          <a:prstGeom prst="rect">
            <a:avLst/>
          </a:prstGeom>
          <a:noFill/>
        </p:spPr>
        <p:txBody>
          <a:bodyPr wrap="square" rtlCol="0">
            <a:spAutoFit/>
          </a:bodyPr>
          <a:lstStyle/>
          <a:p>
            <a:r>
              <a:rPr lang="en-US" sz="1350" dirty="0"/>
              <a:t>Due to the tornado, the IEPA allowed for an extension to the completion date of the Phase 2A and decommissioning.</a:t>
            </a:r>
          </a:p>
        </p:txBody>
      </p:sp>
    </p:spTree>
    <p:extLst>
      <p:ext uri="{BB962C8B-B14F-4D97-AF65-F5344CB8AC3E}">
        <p14:creationId xmlns:p14="http://schemas.microsoft.com/office/powerpoint/2010/main" val="31613101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614B4-4BCE-D565-926F-666BE576AEA4}"/>
              </a:ext>
            </a:extLst>
          </p:cNvPr>
          <p:cNvSpPr>
            <a:spLocks noGrp="1"/>
          </p:cNvSpPr>
          <p:nvPr>
            <p:ph type="title"/>
          </p:nvPr>
        </p:nvSpPr>
        <p:spPr/>
        <p:txBody>
          <a:bodyPr>
            <a:normAutofit fontScale="90000"/>
          </a:bodyPr>
          <a:lstStyle/>
          <a:p>
            <a:r>
              <a:rPr lang="en-US" dirty="0"/>
              <a:t>Phase 2B </a:t>
            </a:r>
            <a:br>
              <a:rPr lang="en-US" dirty="0"/>
            </a:br>
            <a:r>
              <a:rPr lang="en-US" dirty="0"/>
              <a:t>Existing trunkline</a:t>
            </a:r>
            <a:br>
              <a:rPr lang="en-US" dirty="0"/>
            </a:br>
            <a:r>
              <a:rPr lang="en-US" dirty="0"/>
              <a:t>Where?</a:t>
            </a:r>
          </a:p>
        </p:txBody>
      </p:sp>
      <p:pic>
        <p:nvPicPr>
          <p:cNvPr id="20" name="Content Placeholder 19">
            <a:extLst>
              <a:ext uri="{FF2B5EF4-FFF2-40B4-BE49-F238E27FC236}">
                <a16:creationId xmlns:a16="http://schemas.microsoft.com/office/drawing/2014/main" id="{0F35EDFE-BD67-1A84-9B23-963A2A1A19B5}"/>
              </a:ext>
            </a:extLst>
          </p:cNvPr>
          <p:cNvPicPr>
            <a:picLocks noGrp="1" noChangeAspect="1"/>
          </p:cNvPicPr>
          <p:nvPr>
            <p:ph idx="1"/>
          </p:nvPr>
        </p:nvPicPr>
        <p:blipFill>
          <a:blip r:embed="rId2"/>
          <a:stretch>
            <a:fillRect/>
          </a:stretch>
        </p:blipFill>
        <p:spPr>
          <a:xfrm>
            <a:off x="2309762" y="2836069"/>
            <a:ext cx="4524478" cy="2326481"/>
          </a:xfrm>
        </p:spPr>
      </p:pic>
      <p:pic>
        <p:nvPicPr>
          <p:cNvPr id="14" name="Picture 13">
            <a:extLst>
              <a:ext uri="{FF2B5EF4-FFF2-40B4-BE49-F238E27FC236}">
                <a16:creationId xmlns:a16="http://schemas.microsoft.com/office/drawing/2014/main" id="{E7EE628F-65F5-FE8F-6BF9-1944D18C0CDC}"/>
              </a:ext>
            </a:extLst>
          </p:cNvPr>
          <p:cNvPicPr>
            <a:picLocks noChangeAspect="1"/>
          </p:cNvPicPr>
          <p:nvPr/>
        </p:nvPicPr>
        <p:blipFill>
          <a:blip r:embed="rId3"/>
          <a:stretch>
            <a:fillRect/>
          </a:stretch>
        </p:blipFill>
        <p:spPr>
          <a:xfrm>
            <a:off x="5107626" y="2190587"/>
            <a:ext cx="2596481" cy="2476827"/>
          </a:xfrm>
          <a:prstGeom prst="rect">
            <a:avLst/>
          </a:prstGeom>
        </p:spPr>
      </p:pic>
      <p:pic>
        <p:nvPicPr>
          <p:cNvPr id="16" name="Picture 15">
            <a:extLst>
              <a:ext uri="{FF2B5EF4-FFF2-40B4-BE49-F238E27FC236}">
                <a16:creationId xmlns:a16="http://schemas.microsoft.com/office/drawing/2014/main" id="{AE89ABCF-287B-FE2F-D185-2F627ECDB80F}"/>
              </a:ext>
            </a:extLst>
          </p:cNvPr>
          <p:cNvPicPr>
            <a:picLocks noChangeAspect="1"/>
          </p:cNvPicPr>
          <p:nvPr/>
        </p:nvPicPr>
        <p:blipFill>
          <a:blip r:embed="rId4"/>
          <a:stretch>
            <a:fillRect/>
          </a:stretch>
        </p:blipFill>
        <p:spPr>
          <a:xfrm>
            <a:off x="677498" y="2760896"/>
            <a:ext cx="3007836" cy="2476827"/>
          </a:xfrm>
          <a:prstGeom prst="rect">
            <a:avLst/>
          </a:prstGeom>
        </p:spPr>
      </p:pic>
      <p:sp>
        <p:nvSpPr>
          <p:cNvPr id="24" name="Speech Bubble: Rectangle 23">
            <a:extLst>
              <a:ext uri="{FF2B5EF4-FFF2-40B4-BE49-F238E27FC236}">
                <a16:creationId xmlns:a16="http://schemas.microsoft.com/office/drawing/2014/main" id="{4E2202D2-D36A-8718-07AB-0AC30BE8DE86}"/>
              </a:ext>
            </a:extLst>
          </p:cNvPr>
          <p:cNvSpPr/>
          <p:nvPr/>
        </p:nvSpPr>
        <p:spPr>
          <a:xfrm>
            <a:off x="2000922" y="5060801"/>
            <a:ext cx="685800" cy="459486"/>
          </a:xfrm>
          <a:prstGeom prst="wedgeRectCallout">
            <a:avLst>
              <a:gd name="adj1" fmla="val 53285"/>
              <a:gd name="adj2" fmla="val -1008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STP 2</a:t>
            </a:r>
          </a:p>
        </p:txBody>
      </p:sp>
      <p:sp>
        <p:nvSpPr>
          <p:cNvPr id="26" name="Speech Bubble: Rectangle 25">
            <a:extLst>
              <a:ext uri="{FF2B5EF4-FFF2-40B4-BE49-F238E27FC236}">
                <a16:creationId xmlns:a16="http://schemas.microsoft.com/office/drawing/2014/main" id="{8ED76A0F-F0F4-6B00-FDC6-FC01A16B2010}"/>
              </a:ext>
            </a:extLst>
          </p:cNvPr>
          <p:cNvSpPr/>
          <p:nvPr/>
        </p:nvSpPr>
        <p:spPr>
          <a:xfrm>
            <a:off x="6889961" y="3868619"/>
            <a:ext cx="685800" cy="459486"/>
          </a:xfrm>
          <a:prstGeom prst="wedgeRectCallout">
            <a:avLst>
              <a:gd name="adj1" fmla="val -91421"/>
              <a:gd name="adj2" fmla="val -1253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STP 1</a:t>
            </a:r>
          </a:p>
        </p:txBody>
      </p:sp>
    </p:spTree>
    <p:extLst>
      <p:ext uri="{BB962C8B-B14F-4D97-AF65-F5344CB8AC3E}">
        <p14:creationId xmlns:p14="http://schemas.microsoft.com/office/powerpoint/2010/main" val="128816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Keep the Big Picture in Mind</a:t>
            </a:r>
          </a:p>
        </p:txBody>
      </p:sp>
      <p:sp>
        <p:nvSpPr>
          <p:cNvPr id="3" name="Content Placeholder 2"/>
          <p:cNvSpPr>
            <a:spLocks noGrp="1"/>
          </p:cNvSpPr>
          <p:nvPr>
            <p:ph sz="quarter" idx="1"/>
          </p:nvPr>
        </p:nvSpPr>
        <p:spPr/>
        <p:txBody>
          <a:bodyPr/>
          <a:lstStyle/>
          <a:p>
            <a:pPr lvl="1"/>
            <a:r>
              <a:rPr lang="en-US" altLang="en-US" sz="2800" dirty="0"/>
              <a:t>Understand your role in leading and governing your city</a:t>
            </a:r>
          </a:p>
          <a:p>
            <a:pPr lvl="1"/>
            <a:r>
              <a:rPr lang="en-US" altLang="en-US" sz="2800" dirty="0"/>
              <a:t>Differentiate between and balance individual short-term goals and long-term community priorities</a:t>
            </a:r>
          </a:p>
          <a:p>
            <a:pPr lvl="1"/>
            <a:r>
              <a:rPr lang="en-US" altLang="en-US" sz="2800" dirty="0"/>
              <a:t>Make consistent, reasoned decisions that support the community’s strategic vision </a:t>
            </a:r>
          </a:p>
          <a:p>
            <a:pPr lvl="1"/>
            <a:r>
              <a:rPr lang="en-US" altLang="en-US" sz="2800" dirty="0"/>
              <a:t>Build relationships to successfully lead and achieve personal and community goals</a:t>
            </a:r>
          </a:p>
          <a:p>
            <a:endParaRPr lang="en-US" dirty="0"/>
          </a:p>
        </p:txBody>
      </p:sp>
    </p:spTree>
    <p:extLst>
      <p:ext uri="{BB962C8B-B14F-4D97-AF65-F5344CB8AC3E}">
        <p14:creationId xmlns:p14="http://schemas.microsoft.com/office/powerpoint/2010/main" val="27935239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614B4-4BCE-D565-926F-666BE576AEA4}"/>
              </a:ext>
            </a:extLst>
          </p:cNvPr>
          <p:cNvSpPr>
            <a:spLocks noGrp="1"/>
          </p:cNvSpPr>
          <p:nvPr>
            <p:ph type="title"/>
          </p:nvPr>
        </p:nvSpPr>
        <p:spPr/>
        <p:txBody>
          <a:bodyPr/>
          <a:lstStyle/>
          <a:p>
            <a:r>
              <a:rPr lang="en-US" dirty="0"/>
              <a:t>Phase 2B </a:t>
            </a:r>
            <a:br>
              <a:rPr lang="en-US" dirty="0"/>
            </a:br>
            <a:r>
              <a:rPr lang="en-US" dirty="0"/>
              <a:t>Why?</a:t>
            </a:r>
          </a:p>
        </p:txBody>
      </p:sp>
      <p:sp>
        <p:nvSpPr>
          <p:cNvPr id="4" name="Content Placeholder 3">
            <a:extLst>
              <a:ext uri="{FF2B5EF4-FFF2-40B4-BE49-F238E27FC236}">
                <a16:creationId xmlns:a16="http://schemas.microsoft.com/office/drawing/2014/main" id="{9B906D97-5613-26AA-35C1-7AE1EABBBD79}"/>
              </a:ext>
            </a:extLst>
          </p:cNvPr>
          <p:cNvSpPr>
            <a:spLocks noGrp="1"/>
          </p:cNvSpPr>
          <p:nvPr>
            <p:ph idx="1"/>
          </p:nvPr>
        </p:nvSpPr>
        <p:spPr/>
        <p:txBody>
          <a:bodyPr>
            <a:normAutofit fontScale="92500" lnSpcReduction="20000"/>
          </a:bodyPr>
          <a:lstStyle/>
          <a:p>
            <a:r>
              <a:rPr lang="en-US" dirty="0"/>
              <a:t>Existing Trunkline can’t convey all of STP 1 flow to STP 2 during wet weather.</a:t>
            </a:r>
          </a:p>
          <a:p>
            <a:pPr lvl="1"/>
            <a:r>
              <a:rPr lang="en-US" dirty="0"/>
              <a:t>City has a large Inflow and Infiltration Problem</a:t>
            </a:r>
          </a:p>
          <a:p>
            <a:pPr lvl="2"/>
            <a:r>
              <a:rPr lang="en-US" dirty="0"/>
              <a:t>Washington is not alone</a:t>
            </a:r>
          </a:p>
          <a:p>
            <a:pPr lvl="2"/>
            <a:r>
              <a:rPr lang="en-US" dirty="0"/>
              <a:t>I&amp;I is huge problem for older Cities</a:t>
            </a:r>
          </a:p>
          <a:p>
            <a:r>
              <a:rPr lang="en-US" dirty="0"/>
              <a:t>Existing trunkline sits inside the flood influence of Farm Creek</a:t>
            </a:r>
          </a:p>
          <a:p>
            <a:pPr lvl="1"/>
            <a:r>
              <a:rPr lang="en-US" dirty="0"/>
              <a:t>Pipe exposed in creek</a:t>
            </a:r>
          </a:p>
          <a:p>
            <a:pPr lvl="1"/>
            <a:r>
              <a:rPr lang="en-US" dirty="0"/>
              <a:t>Manholes in creek</a:t>
            </a:r>
          </a:p>
          <a:p>
            <a:r>
              <a:rPr lang="en-US" dirty="0"/>
              <a:t>Access issues to existing trunkline</a:t>
            </a:r>
          </a:p>
          <a:p>
            <a:pPr marL="171450" lvl="1" indent="0">
              <a:buNone/>
            </a:pPr>
            <a:endParaRPr lang="en-US" dirty="0"/>
          </a:p>
        </p:txBody>
      </p:sp>
      <p:pic>
        <p:nvPicPr>
          <p:cNvPr id="9" name="Picture 8">
            <a:extLst>
              <a:ext uri="{FF2B5EF4-FFF2-40B4-BE49-F238E27FC236}">
                <a16:creationId xmlns:a16="http://schemas.microsoft.com/office/drawing/2014/main" id="{844B1964-922D-E6BD-1206-2B0213224014}"/>
              </a:ext>
            </a:extLst>
          </p:cNvPr>
          <p:cNvPicPr>
            <a:picLocks noChangeAspect="1"/>
          </p:cNvPicPr>
          <p:nvPr/>
        </p:nvPicPr>
        <p:blipFill>
          <a:blip r:embed="rId2"/>
          <a:stretch>
            <a:fillRect/>
          </a:stretch>
        </p:blipFill>
        <p:spPr>
          <a:xfrm>
            <a:off x="5937796" y="1131289"/>
            <a:ext cx="2453168" cy="2138363"/>
          </a:xfrm>
          <a:prstGeom prst="rect">
            <a:avLst/>
          </a:prstGeom>
        </p:spPr>
      </p:pic>
      <p:pic>
        <p:nvPicPr>
          <p:cNvPr id="10" name="Picture 9">
            <a:extLst>
              <a:ext uri="{FF2B5EF4-FFF2-40B4-BE49-F238E27FC236}">
                <a16:creationId xmlns:a16="http://schemas.microsoft.com/office/drawing/2014/main" id="{CDD6577D-8473-BB71-9C92-908F9321F1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249" b="17911"/>
          <a:stretch/>
        </p:blipFill>
        <p:spPr>
          <a:xfrm>
            <a:off x="6026971" y="3527955"/>
            <a:ext cx="2363993" cy="2472795"/>
          </a:xfrm>
          <a:prstGeom prst="rect">
            <a:avLst/>
          </a:prstGeom>
        </p:spPr>
      </p:pic>
      <p:pic>
        <p:nvPicPr>
          <p:cNvPr id="11" name="Picture 10">
            <a:extLst>
              <a:ext uri="{FF2B5EF4-FFF2-40B4-BE49-F238E27FC236}">
                <a16:creationId xmlns:a16="http://schemas.microsoft.com/office/drawing/2014/main" id="{BF26B28A-46D6-6EBA-3BC3-9A77AC7EB3A6}"/>
              </a:ext>
            </a:extLst>
          </p:cNvPr>
          <p:cNvPicPr>
            <a:picLocks noChangeAspect="1"/>
          </p:cNvPicPr>
          <p:nvPr/>
        </p:nvPicPr>
        <p:blipFill rotWithShape="1">
          <a:blip r:embed="rId4"/>
          <a:srcRect l="26239" r="20672" b="28472"/>
          <a:stretch/>
        </p:blipFill>
        <p:spPr>
          <a:xfrm>
            <a:off x="121024" y="1060984"/>
            <a:ext cx="2238151" cy="2018976"/>
          </a:xfrm>
          <a:prstGeom prst="rect">
            <a:avLst/>
          </a:prstGeom>
        </p:spPr>
      </p:pic>
      <p:pic>
        <p:nvPicPr>
          <p:cNvPr id="12" name="Picture 11">
            <a:extLst>
              <a:ext uri="{FF2B5EF4-FFF2-40B4-BE49-F238E27FC236}">
                <a16:creationId xmlns:a16="http://schemas.microsoft.com/office/drawing/2014/main" id="{F93483B5-B7BC-C4A0-A200-4936F26DCE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78" r="15219"/>
          <a:stretch/>
        </p:blipFill>
        <p:spPr>
          <a:xfrm>
            <a:off x="121024" y="3326220"/>
            <a:ext cx="2366931" cy="2326488"/>
          </a:xfrm>
          <a:prstGeom prst="rect">
            <a:avLst/>
          </a:prstGeom>
        </p:spPr>
      </p:pic>
    </p:spTree>
    <p:extLst>
      <p:ext uri="{BB962C8B-B14F-4D97-AF65-F5344CB8AC3E}">
        <p14:creationId xmlns:p14="http://schemas.microsoft.com/office/powerpoint/2010/main" val="278379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614B4-4BCE-D565-926F-666BE576AEA4}"/>
              </a:ext>
            </a:extLst>
          </p:cNvPr>
          <p:cNvSpPr>
            <a:spLocks noGrp="1"/>
          </p:cNvSpPr>
          <p:nvPr>
            <p:ph type="title"/>
          </p:nvPr>
        </p:nvSpPr>
        <p:spPr/>
        <p:txBody>
          <a:bodyPr/>
          <a:lstStyle/>
          <a:p>
            <a:r>
              <a:rPr lang="en-US" dirty="0"/>
              <a:t>Phase 2B </a:t>
            </a:r>
            <a:br>
              <a:rPr lang="en-US" dirty="0"/>
            </a:br>
            <a:r>
              <a:rPr lang="en-US" dirty="0"/>
              <a:t>Why?</a:t>
            </a:r>
          </a:p>
        </p:txBody>
      </p:sp>
      <p:sp>
        <p:nvSpPr>
          <p:cNvPr id="4" name="Content Placeholder 3">
            <a:extLst>
              <a:ext uri="{FF2B5EF4-FFF2-40B4-BE49-F238E27FC236}">
                <a16:creationId xmlns:a16="http://schemas.microsoft.com/office/drawing/2014/main" id="{9B906D97-5613-26AA-35C1-7AE1EABBBD79}"/>
              </a:ext>
            </a:extLst>
          </p:cNvPr>
          <p:cNvSpPr>
            <a:spLocks noGrp="1"/>
          </p:cNvSpPr>
          <p:nvPr>
            <p:ph idx="1"/>
          </p:nvPr>
        </p:nvSpPr>
        <p:spPr/>
        <p:txBody>
          <a:bodyPr>
            <a:normAutofit fontScale="92500" lnSpcReduction="20000"/>
          </a:bodyPr>
          <a:lstStyle/>
          <a:p>
            <a:r>
              <a:rPr lang="en-US" dirty="0"/>
              <a:t>Existing Trunkline can’t convey all of STP 1 flow to STP 2 during wet weather.</a:t>
            </a:r>
          </a:p>
          <a:p>
            <a:pPr lvl="1"/>
            <a:r>
              <a:rPr lang="en-US" dirty="0"/>
              <a:t>City has a large Inflow and Infiltration Problem</a:t>
            </a:r>
          </a:p>
          <a:p>
            <a:pPr lvl="2"/>
            <a:r>
              <a:rPr lang="en-US" dirty="0"/>
              <a:t>Washington is not alone</a:t>
            </a:r>
          </a:p>
          <a:p>
            <a:pPr lvl="2"/>
            <a:r>
              <a:rPr lang="en-US" dirty="0"/>
              <a:t>I&amp;I is huge problem for older Cities</a:t>
            </a:r>
          </a:p>
          <a:p>
            <a:r>
              <a:rPr lang="en-US" dirty="0"/>
              <a:t>Existing trunkline sits inside the flood influence of Farm Creek</a:t>
            </a:r>
          </a:p>
          <a:p>
            <a:pPr lvl="1"/>
            <a:r>
              <a:rPr lang="en-US" dirty="0"/>
              <a:t>Pipe exposed in creek</a:t>
            </a:r>
          </a:p>
          <a:p>
            <a:pPr lvl="1"/>
            <a:r>
              <a:rPr lang="en-US" dirty="0"/>
              <a:t>Manholes in creek</a:t>
            </a:r>
          </a:p>
          <a:p>
            <a:r>
              <a:rPr lang="en-US" dirty="0"/>
              <a:t>Access issues to existing trunkline</a:t>
            </a:r>
          </a:p>
          <a:p>
            <a:pPr marL="171450" lvl="1" indent="0">
              <a:buNone/>
            </a:pPr>
            <a:endParaRPr lang="en-US" dirty="0"/>
          </a:p>
        </p:txBody>
      </p:sp>
    </p:spTree>
    <p:extLst>
      <p:ext uri="{BB962C8B-B14F-4D97-AF65-F5344CB8AC3E}">
        <p14:creationId xmlns:p14="http://schemas.microsoft.com/office/powerpoint/2010/main" val="40375205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614B4-4BCE-D565-926F-666BE576AEA4}"/>
              </a:ext>
            </a:extLst>
          </p:cNvPr>
          <p:cNvSpPr>
            <a:spLocks noGrp="1"/>
          </p:cNvSpPr>
          <p:nvPr>
            <p:ph type="title"/>
          </p:nvPr>
        </p:nvSpPr>
        <p:spPr/>
        <p:txBody>
          <a:bodyPr/>
          <a:lstStyle/>
          <a:p>
            <a:r>
              <a:rPr lang="en-US" dirty="0"/>
              <a:t>Phase 2B </a:t>
            </a:r>
            <a:br>
              <a:rPr lang="en-US" dirty="0"/>
            </a:br>
            <a:r>
              <a:rPr lang="en-US" dirty="0"/>
              <a:t>when?</a:t>
            </a:r>
          </a:p>
        </p:txBody>
      </p:sp>
      <p:sp>
        <p:nvSpPr>
          <p:cNvPr id="4" name="Content Placeholder 3">
            <a:extLst>
              <a:ext uri="{FF2B5EF4-FFF2-40B4-BE49-F238E27FC236}">
                <a16:creationId xmlns:a16="http://schemas.microsoft.com/office/drawing/2014/main" id="{9B906D97-5613-26AA-35C1-7AE1EABBBD79}"/>
              </a:ext>
            </a:extLst>
          </p:cNvPr>
          <p:cNvSpPr>
            <a:spLocks noGrp="1"/>
          </p:cNvSpPr>
          <p:nvPr>
            <p:ph idx="1"/>
          </p:nvPr>
        </p:nvSpPr>
        <p:spPr>
          <a:xfrm>
            <a:off x="1673352" y="2820521"/>
            <a:ext cx="5797296" cy="2891117"/>
          </a:xfrm>
          <a:noFill/>
        </p:spPr>
        <p:txBody>
          <a:bodyPr>
            <a:normAutofit fontScale="70000" lnSpcReduction="20000"/>
          </a:bodyPr>
          <a:lstStyle/>
          <a:p>
            <a:r>
              <a:rPr lang="en-US" dirty="0"/>
              <a:t>Strand contracted to design the conveyance system for all STP1 flow to STP2 in 2016.</a:t>
            </a:r>
          </a:p>
          <a:p>
            <a:r>
              <a:rPr lang="en-US" dirty="0"/>
              <a:t>Strand looked at numerous alignments but initially showed two to staff in a draft preliminary report in 2017.</a:t>
            </a:r>
          </a:p>
          <a:p>
            <a:pPr lvl="1"/>
            <a:r>
              <a:rPr lang="en-US" dirty="0"/>
              <a:t>An Alignment South of RR ($7.8 million) and an Alignment north of RR ($7.95 million).</a:t>
            </a:r>
          </a:p>
          <a:p>
            <a:pPr lvl="1"/>
            <a:r>
              <a:rPr lang="en-US" dirty="0"/>
              <a:t>Influent Pumping Station needed regardless of alignment ($2.8 million)</a:t>
            </a:r>
          </a:p>
          <a:p>
            <a:r>
              <a:rPr lang="en-US" dirty="0"/>
              <a:t>Strand completes preliminary study in 2019. </a:t>
            </a:r>
          </a:p>
          <a:p>
            <a:r>
              <a:rPr lang="en-US" dirty="0"/>
              <a:t>Council approves southern alignment in 2019. Strand begins final design for trunkline.</a:t>
            </a:r>
          </a:p>
          <a:p>
            <a:r>
              <a:rPr lang="en-US" dirty="0"/>
              <a:t>Kaskaskia contracted to perform land acquisition services after Phase 1 completed.</a:t>
            </a:r>
          </a:p>
          <a:p>
            <a:r>
              <a:rPr lang="en-US" dirty="0"/>
              <a:t>Kaskaskia sends out introduction letters</a:t>
            </a:r>
          </a:p>
          <a:p>
            <a:endParaRPr lang="en-US" dirty="0"/>
          </a:p>
          <a:p>
            <a:endParaRPr lang="en-US" dirty="0"/>
          </a:p>
          <a:p>
            <a:pPr marL="171450" lvl="1" indent="0">
              <a:buNone/>
            </a:pPr>
            <a:endParaRPr lang="en-US" dirty="0"/>
          </a:p>
        </p:txBody>
      </p:sp>
    </p:spTree>
    <p:extLst>
      <p:ext uri="{BB962C8B-B14F-4D97-AF65-F5344CB8AC3E}">
        <p14:creationId xmlns:p14="http://schemas.microsoft.com/office/powerpoint/2010/main" val="35408020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614B4-4BCE-D565-926F-666BE576AEA4}"/>
              </a:ext>
            </a:extLst>
          </p:cNvPr>
          <p:cNvSpPr>
            <a:spLocks noGrp="1"/>
          </p:cNvSpPr>
          <p:nvPr>
            <p:ph type="title"/>
          </p:nvPr>
        </p:nvSpPr>
        <p:spPr/>
        <p:txBody>
          <a:bodyPr/>
          <a:lstStyle/>
          <a:p>
            <a:r>
              <a:rPr lang="en-US" dirty="0"/>
              <a:t>Phase 2B </a:t>
            </a:r>
            <a:br>
              <a:rPr lang="en-US" dirty="0"/>
            </a:br>
            <a:r>
              <a:rPr lang="en-US" dirty="0"/>
              <a:t>HOW?</a:t>
            </a:r>
          </a:p>
        </p:txBody>
      </p:sp>
      <p:sp>
        <p:nvSpPr>
          <p:cNvPr id="3" name="Content Placeholder 3">
            <a:extLst>
              <a:ext uri="{FF2B5EF4-FFF2-40B4-BE49-F238E27FC236}">
                <a16:creationId xmlns:a16="http://schemas.microsoft.com/office/drawing/2014/main" id="{44353A19-4AA9-7D3A-5ED7-2BD3C021EACA}"/>
              </a:ext>
            </a:extLst>
          </p:cNvPr>
          <p:cNvSpPr txBox="1">
            <a:spLocks/>
          </p:cNvSpPr>
          <p:nvPr/>
        </p:nvSpPr>
        <p:spPr>
          <a:xfrm>
            <a:off x="1673353" y="2835784"/>
            <a:ext cx="5722530" cy="2640531"/>
          </a:xfrm>
          <a:prstGeom prst="rect">
            <a:avLst/>
          </a:prstGeom>
        </p:spPr>
        <p:txBody>
          <a:bodyPr vert="horz" lIns="68580" tIns="34290" rIns="68580" bIns="3429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sz="1350" dirty="0"/>
              <a:t>Upon receipt, Pudik family begins lobbying at council meetings</a:t>
            </a:r>
          </a:p>
          <a:p>
            <a:r>
              <a:rPr lang="en-US" sz="1350" dirty="0"/>
              <a:t>Pudik family hires Aptim to review multiple alignments.</a:t>
            </a:r>
          </a:p>
          <a:p>
            <a:r>
              <a:rPr lang="en-US" sz="1350" dirty="0"/>
              <a:t>Strand presents at a COW meeting to show all the alignments they actually reviewed.</a:t>
            </a:r>
          </a:p>
          <a:p>
            <a:r>
              <a:rPr lang="en-US" sz="1350" dirty="0"/>
              <a:t>Pudik family calls IEPA and Army Corp to voice their discontent causing permitting to stall and become more labor intensive.</a:t>
            </a:r>
          </a:p>
          <a:p>
            <a:r>
              <a:rPr lang="en-US" sz="1350" dirty="0"/>
              <a:t>Pudik family requests council hire third party firm.</a:t>
            </a:r>
          </a:p>
          <a:p>
            <a:pPr marL="0" indent="0">
              <a:buNone/>
            </a:pPr>
            <a:endParaRPr lang="en-US" sz="1350" dirty="0"/>
          </a:p>
          <a:p>
            <a:endParaRPr lang="en-US" sz="1350" dirty="0"/>
          </a:p>
          <a:p>
            <a:endParaRPr lang="en-US" sz="1350" dirty="0"/>
          </a:p>
          <a:p>
            <a:pPr marL="171450" lvl="1" indent="0">
              <a:buFont typeface="Arial" panose="020B0604020202020204" pitchFamily="34" charset="0"/>
              <a:buNone/>
            </a:pPr>
            <a:endParaRPr lang="en-US" sz="1200" dirty="0"/>
          </a:p>
        </p:txBody>
      </p:sp>
    </p:spTree>
    <p:extLst>
      <p:ext uri="{BB962C8B-B14F-4D97-AF65-F5344CB8AC3E}">
        <p14:creationId xmlns:p14="http://schemas.microsoft.com/office/powerpoint/2010/main" val="32876251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614B4-4BCE-D565-926F-666BE576AEA4}"/>
              </a:ext>
            </a:extLst>
          </p:cNvPr>
          <p:cNvSpPr>
            <a:spLocks noGrp="1"/>
          </p:cNvSpPr>
          <p:nvPr>
            <p:ph type="title"/>
          </p:nvPr>
        </p:nvSpPr>
        <p:spPr/>
        <p:txBody>
          <a:bodyPr/>
          <a:lstStyle/>
          <a:p>
            <a:r>
              <a:rPr lang="en-US" dirty="0"/>
              <a:t>Phase 2B </a:t>
            </a:r>
            <a:br>
              <a:rPr lang="en-US" dirty="0"/>
            </a:br>
            <a:r>
              <a:rPr lang="en-US" dirty="0"/>
              <a:t>HOW?</a:t>
            </a:r>
          </a:p>
        </p:txBody>
      </p:sp>
      <p:sp>
        <p:nvSpPr>
          <p:cNvPr id="7" name="Content Placeholder 6">
            <a:extLst>
              <a:ext uri="{FF2B5EF4-FFF2-40B4-BE49-F238E27FC236}">
                <a16:creationId xmlns:a16="http://schemas.microsoft.com/office/drawing/2014/main" id="{17B7BE8B-6D9D-5F7F-F406-6C2537C8E22C}"/>
              </a:ext>
            </a:extLst>
          </p:cNvPr>
          <p:cNvSpPr>
            <a:spLocks noGrp="1"/>
          </p:cNvSpPr>
          <p:nvPr>
            <p:ph idx="1"/>
          </p:nvPr>
        </p:nvSpPr>
        <p:spPr/>
        <p:txBody>
          <a:bodyPr>
            <a:normAutofit fontScale="85000" lnSpcReduction="20000"/>
          </a:bodyPr>
          <a:lstStyle/>
          <a:p>
            <a:r>
              <a:rPr lang="en-US" dirty="0"/>
              <a:t>Hamilton hired to review alternatives (2021).</a:t>
            </a:r>
          </a:p>
          <a:p>
            <a:r>
              <a:rPr lang="en-US" dirty="0"/>
              <a:t>Hamilton recommends either remove I&amp;I or move forward with Strand Alignment.</a:t>
            </a:r>
          </a:p>
          <a:p>
            <a:r>
              <a:rPr lang="en-US" dirty="0"/>
              <a:t>Robinson smoke tests the worst/oldest I&amp;I contributors upstream of STP1. (2022)</a:t>
            </a:r>
          </a:p>
          <a:p>
            <a:r>
              <a:rPr lang="en-US" dirty="0"/>
              <a:t>Smoke testing doesn't show enough I&amp;I removal from public sources</a:t>
            </a:r>
          </a:p>
          <a:p>
            <a:r>
              <a:rPr lang="en-US" dirty="0"/>
              <a:t>Hamilton review placed on hold</a:t>
            </a:r>
          </a:p>
          <a:p>
            <a:r>
              <a:rPr lang="en-US" dirty="0"/>
              <a:t>Council approves Archaeological review for permitting.</a:t>
            </a:r>
          </a:p>
          <a:p>
            <a:r>
              <a:rPr lang="en-US" dirty="0"/>
              <a:t>Can’t do archaeological study in winter and now some property owners aren’t allowing entrance.</a:t>
            </a:r>
          </a:p>
          <a:p>
            <a:r>
              <a:rPr lang="en-US" dirty="0"/>
              <a:t>Hamilton to update draft report (2023).</a:t>
            </a:r>
          </a:p>
          <a:p>
            <a:endParaRPr lang="en-US" dirty="0"/>
          </a:p>
        </p:txBody>
      </p:sp>
    </p:spTree>
    <p:extLst>
      <p:ext uri="{BB962C8B-B14F-4D97-AF65-F5344CB8AC3E}">
        <p14:creationId xmlns:p14="http://schemas.microsoft.com/office/powerpoint/2010/main" val="27598988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614B4-4BCE-D565-926F-666BE576AEA4}"/>
              </a:ext>
            </a:extLst>
          </p:cNvPr>
          <p:cNvSpPr>
            <a:spLocks noGrp="1"/>
          </p:cNvSpPr>
          <p:nvPr>
            <p:ph type="title"/>
          </p:nvPr>
        </p:nvSpPr>
        <p:spPr/>
        <p:txBody>
          <a:bodyPr/>
          <a:lstStyle/>
          <a:p>
            <a:r>
              <a:rPr lang="en-US" dirty="0"/>
              <a:t>Phase 2B </a:t>
            </a:r>
            <a:br>
              <a:rPr lang="en-US" dirty="0"/>
            </a:br>
            <a:r>
              <a:rPr lang="en-US" dirty="0"/>
              <a:t>how much?</a:t>
            </a:r>
          </a:p>
        </p:txBody>
      </p:sp>
      <p:sp>
        <p:nvSpPr>
          <p:cNvPr id="4" name="Content Placeholder 3">
            <a:extLst>
              <a:ext uri="{FF2B5EF4-FFF2-40B4-BE49-F238E27FC236}">
                <a16:creationId xmlns:a16="http://schemas.microsoft.com/office/drawing/2014/main" id="{2F37CE47-B7DF-25C8-98B4-6B3856159BF3}"/>
              </a:ext>
            </a:extLst>
          </p:cNvPr>
          <p:cNvSpPr>
            <a:spLocks noGrp="1"/>
          </p:cNvSpPr>
          <p:nvPr>
            <p:ph idx="1"/>
          </p:nvPr>
        </p:nvSpPr>
        <p:spPr/>
        <p:txBody>
          <a:bodyPr>
            <a:normAutofit fontScale="92500" lnSpcReduction="20000"/>
          </a:bodyPr>
          <a:lstStyle/>
          <a:p>
            <a:r>
              <a:rPr lang="en-US" dirty="0"/>
              <a:t>Using CPI Inflation - $10.6 million in Oct 2019 is $12.5 million today.</a:t>
            </a:r>
          </a:p>
          <a:p>
            <a:pPr lvl="1"/>
            <a:r>
              <a:rPr lang="en-US" dirty="0"/>
              <a:t>$10.6 million in 2020, Interest Rates were sub 2% - Total Cost for Bond $13 million</a:t>
            </a:r>
          </a:p>
          <a:p>
            <a:pPr lvl="1"/>
            <a:r>
              <a:rPr lang="en-US" dirty="0"/>
              <a:t>$12.5 million today,  Interest Rates are near 5% - Total Cost for Bond $19.8 million</a:t>
            </a:r>
          </a:p>
          <a:p>
            <a:r>
              <a:rPr lang="en-US" dirty="0"/>
              <a:t>Strand Contract was $945,000 ($10,000 remaining)</a:t>
            </a:r>
          </a:p>
          <a:p>
            <a:r>
              <a:rPr lang="en-US" dirty="0"/>
              <a:t>Hamilton Contract was $165,000 ($66,000 remaining)</a:t>
            </a:r>
          </a:p>
          <a:p>
            <a:r>
              <a:rPr lang="en-US" dirty="0"/>
              <a:t>Robinson Contract was $139,000  (0ver $230,000 for remainder of City)</a:t>
            </a:r>
          </a:p>
          <a:p>
            <a:r>
              <a:rPr lang="en-US" dirty="0"/>
              <a:t>Kaskaskia contract was $14,000 ($7,000 remaining)</a:t>
            </a:r>
          </a:p>
          <a:p>
            <a:endParaRPr lang="en-US" dirty="0"/>
          </a:p>
        </p:txBody>
      </p:sp>
    </p:spTree>
    <p:extLst>
      <p:ext uri="{BB962C8B-B14F-4D97-AF65-F5344CB8AC3E}">
        <p14:creationId xmlns:p14="http://schemas.microsoft.com/office/powerpoint/2010/main" val="21721083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CAE44DE-0554-5954-7166-AD857DDF6817}"/>
              </a:ext>
            </a:extLst>
          </p:cNvPr>
          <p:cNvPicPr>
            <a:picLocks noGrp="1" noChangeAspect="1"/>
          </p:cNvPicPr>
          <p:nvPr>
            <p:ph sz="half" idx="2"/>
          </p:nvPr>
        </p:nvPicPr>
        <p:blipFill>
          <a:blip r:embed="rId2"/>
          <a:stretch>
            <a:fillRect/>
          </a:stretch>
        </p:blipFill>
        <p:spPr>
          <a:xfrm>
            <a:off x="239087" y="2586962"/>
            <a:ext cx="4978064" cy="3127514"/>
          </a:xfrm>
        </p:spPr>
      </p:pic>
      <p:sp>
        <p:nvSpPr>
          <p:cNvPr id="8" name="Content Placeholder 7">
            <a:extLst>
              <a:ext uri="{FF2B5EF4-FFF2-40B4-BE49-F238E27FC236}">
                <a16:creationId xmlns:a16="http://schemas.microsoft.com/office/drawing/2014/main" id="{E9299A1D-1390-B7EB-3FB1-A7438A6883DD}"/>
              </a:ext>
            </a:extLst>
          </p:cNvPr>
          <p:cNvSpPr>
            <a:spLocks noGrp="1"/>
          </p:cNvSpPr>
          <p:nvPr>
            <p:ph sz="quarter" idx="4"/>
          </p:nvPr>
        </p:nvSpPr>
        <p:spPr>
          <a:xfrm>
            <a:off x="5370327" y="2864315"/>
            <a:ext cx="1548184" cy="1469000"/>
          </a:xfrm>
        </p:spPr>
        <p:txBody>
          <a:bodyPr>
            <a:normAutofit fontScale="70000" lnSpcReduction="20000"/>
          </a:bodyPr>
          <a:lstStyle/>
          <a:p>
            <a:r>
              <a:rPr lang="en-US" dirty="0"/>
              <a:t>Public Sources </a:t>
            </a:r>
          </a:p>
          <a:p>
            <a:pPr lvl="1"/>
            <a:r>
              <a:rPr lang="en-US" dirty="0"/>
              <a:t>Smoke Testing </a:t>
            </a:r>
          </a:p>
          <a:p>
            <a:pPr lvl="1"/>
            <a:r>
              <a:rPr lang="en-US" dirty="0"/>
              <a:t>Dye Testing</a:t>
            </a:r>
          </a:p>
          <a:p>
            <a:pPr lvl="1"/>
            <a:r>
              <a:rPr lang="en-US" dirty="0"/>
              <a:t>Manhole Inspections</a:t>
            </a:r>
          </a:p>
          <a:p>
            <a:pPr lvl="1"/>
            <a:r>
              <a:rPr lang="en-US" dirty="0"/>
              <a:t>Televising</a:t>
            </a:r>
          </a:p>
          <a:p>
            <a:pPr lvl="1"/>
            <a:endParaRPr lang="en-US" dirty="0"/>
          </a:p>
          <a:p>
            <a:pPr lvl="2"/>
            <a:endParaRPr lang="en-US" dirty="0"/>
          </a:p>
        </p:txBody>
      </p:sp>
      <p:sp>
        <p:nvSpPr>
          <p:cNvPr id="13" name="Text Placeholder 12">
            <a:extLst>
              <a:ext uri="{FF2B5EF4-FFF2-40B4-BE49-F238E27FC236}">
                <a16:creationId xmlns:a16="http://schemas.microsoft.com/office/drawing/2014/main" id="{C61EE099-96D6-BEEF-F707-52E9B39566B1}"/>
              </a:ext>
            </a:extLst>
          </p:cNvPr>
          <p:cNvSpPr>
            <a:spLocks noGrp="1"/>
          </p:cNvSpPr>
          <p:nvPr>
            <p:ph type="body" sz="quarter" idx="13"/>
          </p:nvPr>
        </p:nvSpPr>
        <p:spPr>
          <a:xfrm>
            <a:off x="5370328" y="2592325"/>
            <a:ext cx="3202686" cy="271991"/>
          </a:xfrm>
        </p:spPr>
        <p:txBody>
          <a:bodyPr>
            <a:normAutofit fontScale="92500" lnSpcReduction="10000"/>
          </a:bodyPr>
          <a:lstStyle/>
          <a:p>
            <a:r>
              <a:rPr lang="en-US" dirty="0"/>
              <a:t>Detection Methods</a:t>
            </a:r>
          </a:p>
        </p:txBody>
      </p:sp>
      <p:sp>
        <p:nvSpPr>
          <p:cNvPr id="2" name="Title 1">
            <a:extLst>
              <a:ext uri="{FF2B5EF4-FFF2-40B4-BE49-F238E27FC236}">
                <a16:creationId xmlns:a16="http://schemas.microsoft.com/office/drawing/2014/main" id="{906614B4-4BCE-D565-926F-666BE576AEA4}"/>
              </a:ext>
            </a:extLst>
          </p:cNvPr>
          <p:cNvSpPr>
            <a:spLocks noGrp="1"/>
          </p:cNvSpPr>
          <p:nvPr>
            <p:ph type="title"/>
          </p:nvPr>
        </p:nvSpPr>
        <p:spPr>
          <a:xfrm>
            <a:off x="1673352" y="762000"/>
            <a:ext cx="5797296" cy="1391412"/>
          </a:xfrm>
        </p:spPr>
        <p:txBody>
          <a:bodyPr>
            <a:normAutofit fontScale="90000"/>
          </a:bodyPr>
          <a:lstStyle/>
          <a:p>
            <a:r>
              <a:rPr lang="en-US" dirty="0"/>
              <a:t>Infiltration and Inflow (I&amp;I)</a:t>
            </a:r>
            <a:br>
              <a:rPr lang="en-US" dirty="0"/>
            </a:br>
            <a:r>
              <a:rPr lang="en-US" dirty="0"/>
              <a:t>Sanitary Sewer Evaluation Study (SSES)</a:t>
            </a:r>
          </a:p>
        </p:txBody>
      </p:sp>
      <p:sp>
        <p:nvSpPr>
          <p:cNvPr id="14" name="Content Placeholder 7">
            <a:extLst>
              <a:ext uri="{FF2B5EF4-FFF2-40B4-BE49-F238E27FC236}">
                <a16:creationId xmlns:a16="http://schemas.microsoft.com/office/drawing/2014/main" id="{D3A13E97-54AD-DB4A-6E25-5FAD98277ADC}"/>
              </a:ext>
            </a:extLst>
          </p:cNvPr>
          <p:cNvSpPr txBox="1">
            <a:spLocks/>
          </p:cNvSpPr>
          <p:nvPr/>
        </p:nvSpPr>
        <p:spPr>
          <a:xfrm>
            <a:off x="6829642" y="2864315"/>
            <a:ext cx="1984263" cy="2478947"/>
          </a:xfrm>
          <a:prstGeom prst="rect">
            <a:avLst/>
          </a:prstGeom>
        </p:spPr>
        <p:txBody>
          <a:bodyPr vert="horz" lIns="68580" tIns="34290" rIns="68580" bIns="34290" rtlCol="0">
            <a:normAutofit fontScale="77500" lnSpcReduction="2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sz="1350" dirty="0"/>
              <a:t>Private Sources</a:t>
            </a:r>
          </a:p>
          <a:p>
            <a:pPr lvl="1"/>
            <a:r>
              <a:rPr lang="en-US" sz="1200" dirty="0"/>
              <a:t>Smoke Testing</a:t>
            </a:r>
          </a:p>
          <a:p>
            <a:pPr lvl="2"/>
            <a:r>
              <a:rPr lang="en-US" sz="1200" dirty="0"/>
              <a:t>Lateral Defects</a:t>
            </a:r>
          </a:p>
          <a:p>
            <a:pPr lvl="2"/>
            <a:r>
              <a:rPr lang="en-US" sz="1200" dirty="0"/>
              <a:t>Cleanouts</a:t>
            </a:r>
          </a:p>
          <a:p>
            <a:pPr lvl="2"/>
            <a:r>
              <a:rPr lang="en-US" sz="1200" dirty="0"/>
              <a:t>Downspouts</a:t>
            </a:r>
          </a:p>
          <a:p>
            <a:pPr lvl="1"/>
            <a:r>
              <a:rPr lang="en-US" sz="1200" dirty="0"/>
              <a:t>Lateral Launch</a:t>
            </a:r>
          </a:p>
          <a:p>
            <a:pPr lvl="2"/>
            <a:r>
              <a:rPr lang="en-US" sz="1200" dirty="0"/>
              <a:t>Lateral Defects</a:t>
            </a:r>
          </a:p>
          <a:p>
            <a:pPr lvl="2"/>
            <a:r>
              <a:rPr lang="en-US" sz="1200" dirty="0"/>
              <a:t>Foundation Tiles</a:t>
            </a:r>
          </a:p>
          <a:p>
            <a:pPr lvl="1"/>
            <a:r>
              <a:rPr lang="en-US" sz="1200" dirty="0"/>
              <a:t>Home Inspection</a:t>
            </a:r>
          </a:p>
          <a:p>
            <a:pPr lvl="2"/>
            <a:r>
              <a:rPr lang="en-US" sz="1200" dirty="0"/>
              <a:t>Sump Pump Connection</a:t>
            </a:r>
          </a:p>
          <a:p>
            <a:pPr lvl="1"/>
            <a:endParaRPr lang="en-US" sz="1200" dirty="0"/>
          </a:p>
          <a:p>
            <a:pPr lvl="2"/>
            <a:endParaRPr lang="en-US" sz="1200" dirty="0"/>
          </a:p>
        </p:txBody>
      </p:sp>
      <p:sp>
        <p:nvSpPr>
          <p:cNvPr id="16" name="Content Placeholder 7">
            <a:extLst>
              <a:ext uri="{FF2B5EF4-FFF2-40B4-BE49-F238E27FC236}">
                <a16:creationId xmlns:a16="http://schemas.microsoft.com/office/drawing/2014/main" id="{5B9EDF55-1348-C2CA-D312-DF46886EA440}"/>
              </a:ext>
            </a:extLst>
          </p:cNvPr>
          <p:cNvSpPr txBox="1">
            <a:spLocks/>
          </p:cNvSpPr>
          <p:nvPr/>
        </p:nvSpPr>
        <p:spPr>
          <a:xfrm>
            <a:off x="5217151" y="5489762"/>
            <a:ext cx="3926849" cy="344730"/>
          </a:xfrm>
          <a:prstGeom prst="rect">
            <a:avLst/>
          </a:prstGeom>
        </p:spPr>
        <p:txBody>
          <a:bodyPr vert="horz" lIns="68580" tIns="34290" rIns="68580" bIns="34290" rtlCol="0">
            <a:normAutofit fontScale="85000"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sz="1350" dirty="0"/>
              <a:t>PW Staff performs televising and manhole inspections in house</a:t>
            </a:r>
          </a:p>
          <a:p>
            <a:pPr lvl="1"/>
            <a:endParaRPr lang="en-US" sz="1200" dirty="0"/>
          </a:p>
          <a:p>
            <a:pPr lvl="2"/>
            <a:endParaRPr lang="en-US" sz="1200" dirty="0"/>
          </a:p>
        </p:txBody>
      </p:sp>
    </p:spTree>
    <p:extLst>
      <p:ext uri="{BB962C8B-B14F-4D97-AF65-F5344CB8AC3E}">
        <p14:creationId xmlns:p14="http://schemas.microsoft.com/office/powerpoint/2010/main" val="15044100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4A2F9E8-8C6E-CF50-9A21-E8DFAEAF839C}"/>
              </a:ext>
            </a:extLst>
          </p:cNvPr>
          <p:cNvSpPr>
            <a:spLocks noGrp="1"/>
          </p:cNvSpPr>
          <p:nvPr>
            <p:ph type="body" idx="1"/>
          </p:nvPr>
        </p:nvSpPr>
        <p:spPr/>
        <p:txBody>
          <a:bodyPr/>
          <a:lstStyle/>
          <a:p>
            <a:r>
              <a:rPr lang="en-US" dirty="0"/>
              <a:t>Public</a:t>
            </a:r>
          </a:p>
        </p:txBody>
      </p:sp>
      <p:sp>
        <p:nvSpPr>
          <p:cNvPr id="8" name="Content Placeholder 7">
            <a:extLst>
              <a:ext uri="{FF2B5EF4-FFF2-40B4-BE49-F238E27FC236}">
                <a16:creationId xmlns:a16="http://schemas.microsoft.com/office/drawing/2014/main" id="{E9299A1D-1390-B7EB-3FB1-A7438A6883DD}"/>
              </a:ext>
            </a:extLst>
          </p:cNvPr>
          <p:cNvSpPr>
            <a:spLocks noGrp="1"/>
          </p:cNvSpPr>
          <p:nvPr>
            <p:ph sz="half" idx="2"/>
          </p:nvPr>
        </p:nvSpPr>
        <p:spPr/>
        <p:txBody>
          <a:bodyPr>
            <a:normAutofit fontScale="62500" lnSpcReduction="20000"/>
          </a:bodyPr>
          <a:lstStyle/>
          <a:p>
            <a:r>
              <a:rPr lang="en-US" dirty="0"/>
              <a:t>The City budgets around $250,000 to line our mainlines.</a:t>
            </a:r>
          </a:p>
          <a:p>
            <a:r>
              <a:rPr lang="en-US" dirty="0"/>
              <a:t>City Staff repairs issues with manholes if identified during inspection</a:t>
            </a:r>
          </a:p>
          <a:p>
            <a:pPr lvl="1"/>
            <a:endParaRPr lang="en-US" dirty="0"/>
          </a:p>
          <a:p>
            <a:pPr lvl="2"/>
            <a:endParaRPr lang="en-US" dirty="0"/>
          </a:p>
        </p:txBody>
      </p:sp>
      <p:sp>
        <p:nvSpPr>
          <p:cNvPr id="7" name="Content Placeholder 6">
            <a:extLst>
              <a:ext uri="{FF2B5EF4-FFF2-40B4-BE49-F238E27FC236}">
                <a16:creationId xmlns:a16="http://schemas.microsoft.com/office/drawing/2014/main" id="{E7ED0CBC-1A8E-0FD5-94F1-5842C5BEC8D0}"/>
              </a:ext>
            </a:extLst>
          </p:cNvPr>
          <p:cNvSpPr>
            <a:spLocks noGrp="1"/>
          </p:cNvSpPr>
          <p:nvPr>
            <p:ph sz="quarter" idx="4"/>
          </p:nvPr>
        </p:nvSpPr>
        <p:spPr/>
        <p:txBody>
          <a:bodyPr>
            <a:normAutofit fontScale="62500" lnSpcReduction="20000"/>
          </a:bodyPr>
          <a:lstStyle/>
          <a:p>
            <a:r>
              <a:rPr lang="en-US" dirty="0"/>
              <a:t>Houses built after 1920 likely have a foundation drain or footing tile.</a:t>
            </a:r>
          </a:p>
          <a:p>
            <a:r>
              <a:rPr lang="en-US" dirty="0"/>
              <a:t>Houses built mid to late 1950’s started running drains to a sump pump.</a:t>
            </a:r>
          </a:p>
          <a:p>
            <a:r>
              <a:rPr lang="en-US" dirty="0"/>
              <a:t>If house doesn’t have a sump pump, it likely has a foundation drain tied into the sanitary sewer.</a:t>
            </a:r>
          </a:p>
          <a:p>
            <a:pPr lvl="1"/>
            <a:r>
              <a:rPr lang="en-US" dirty="0"/>
              <a:t>If tie-in is near a basement floor drain</a:t>
            </a:r>
          </a:p>
          <a:p>
            <a:pPr lvl="2"/>
            <a:r>
              <a:rPr lang="en-US" dirty="0"/>
              <a:t>Tear up basement floor to add sump pump</a:t>
            </a:r>
          </a:p>
          <a:p>
            <a:pPr lvl="1"/>
            <a:r>
              <a:rPr lang="en-US" dirty="0"/>
              <a:t>If tie-in is along perimeter of home</a:t>
            </a:r>
          </a:p>
          <a:p>
            <a:pPr lvl="2"/>
            <a:r>
              <a:rPr lang="en-US" dirty="0"/>
              <a:t>Excavate, disconnect, add exterior sump pump.</a:t>
            </a:r>
          </a:p>
          <a:p>
            <a:pPr lvl="2"/>
            <a:endParaRPr lang="en-US" dirty="0"/>
          </a:p>
        </p:txBody>
      </p:sp>
      <p:sp>
        <p:nvSpPr>
          <p:cNvPr id="9" name="Text Placeholder 8">
            <a:extLst>
              <a:ext uri="{FF2B5EF4-FFF2-40B4-BE49-F238E27FC236}">
                <a16:creationId xmlns:a16="http://schemas.microsoft.com/office/drawing/2014/main" id="{5DF03B7C-7679-CA1B-6D96-A4AC2C8A332D}"/>
              </a:ext>
            </a:extLst>
          </p:cNvPr>
          <p:cNvSpPr>
            <a:spLocks noGrp="1"/>
          </p:cNvSpPr>
          <p:nvPr>
            <p:ph type="body" sz="quarter" idx="13"/>
          </p:nvPr>
        </p:nvSpPr>
        <p:spPr/>
        <p:txBody>
          <a:bodyPr/>
          <a:lstStyle/>
          <a:p>
            <a:r>
              <a:rPr lang="en-US" dirty="0"/>
              <a:t>Private</a:t>
            </a:r>
          </a:p>
        </p:txBody>
      </p:sp>
      <p:sp>
        <p:nvSpPr>
          <p:cNvPr id="2" name="Title 1">
            <a:extLst>
              <a:ext uri="{FF2B5EF4-FFF2-40B4-BE49-F238E27FC236}">
                <a16:creationId xmlns:a16="http://schemas.microsoft.com/office/drawing/2014/main" id="{906614B4-4BCE-D565-926F-666BE576AEA4}"/>
              </a:ext>
            </a:extLst>
          </p:cNvPr>
          <p:cNvSpPr>
            <a:spLocks noGrp="1"/>
          </p:cNvSpPr>
          <p:nvPr>
            <p:ph type="title"/>
          </p:nvPr>
        </p:nvSpPr>
        <p:spPr/>
        <p:txBody>
          <a:bodyPr>
            <a:normAutofit/>
          </a:bodyPr>
          <a:lstStyle/>
          <a:p>
            <a:r>
              <a:rPr lang="en-US" dirty="0"/>
              <a:t>Phase 2B </a:t>
            </a:r>
            <a:br>
              <a:rPr lang="en-US" dirty="0"/>
            </a:br>
            <a:r>
              <a:rPr lang="en-US" dirty="0"/>
              <a:t>I&amp;I Removal</a:t>
            </a:r>
          </a:p>
        </p:txBody>
      </p:sp>
      <p:pic>
        <p:nvPicPr>
          <p:cNvPr id="11" name="Picture 10">
            <a:extLst>
              <a:ext uri="{FF2B5EF4-FFF2-40B4-BE49-F238E27FC236}">
                <a16:creationId xmlns:a16="http://schemas.microsoft.com/office/drawing/2014/main" id="{C801F769-943C-07AA-A2FC-85F7B5729B9B}"/>
              </a:ext>
            </a:extLst>
          </p:cNvPr>
          <p:cNvPicPr>
            <a:picLocks noChangeAspect="1"/>
          </p:cNvPicPr>
          <p:nvPr/>
        </p:nvPicPr>
        <p:blipFill>
          <a:blip r:embed="rId2"/>
          <a:stretch>
            <a:fillRect/>
          </a:stretch>
        </p:blipFill>
        <p:spPr>
          <a:xfrm>
            <a:off x="306515" y="1212073"/>
            <a:ext cx="4964810" cy="3449100"/>
          </a:xfrm>
          <a:prstGeom prst="rect">
            <a:avLst/>
          </a:prstGeom>
        </p:spPr>
      </p:pic>
      <p:pic>
        <p:nvPicPr>
          <p:cNvPr id="15" name="Picture 14">
            <a:extLst>
              <a:ext uri="{FF2B5EF4-FFF2-40B4-BE49-F238E27FC236}">
                <a16:creationId xmlns:a16="http://schemas.microsoft.com/office/drawing/2014/main" id="{BA1315AC-0FE1-5105-CDEF-A055C87005CF}"/>
              </a:ext>
            </a:extLst>
          </p:cNvPr>
          <p:cNvPicPr>
            <a:picLocks noChangeAspect="1"/>
          </p:cNvPicPr>
          <p:nvPr/>
        </p:nvPicPr>
        <p:blipFill>
          <a:blip r:embed="rId3"/>
          <a:stretch>
            <a:fillRect/>
          </a:stretch>
        </p:blipFill>
        <p:spPr>
          <a:xfrm>
            <a:off x="3392863" y="2237502"/>
            <a:ext cx="5370137" cy="3408425"/>
          </a:xfrm>
          <a:prstGeom prst="rect">
            <a:avLst/>
          </a:prstGeom>
        </p:spPr>
      </p:pic>
    </p:spTree>
    <p:extLst>
      <p:ext uri="{BB962C8B-B14F-4D97-AF65-F5344CB8AC3E}">
        <p14:creationId xmlns:p14="http://schemas.microsoft.com/office/powerpoint/2010/main" val="152881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7" name="Straight Connector 86">
            <a:extLst>
              <a:ext uri="{FF2B5EF4-FFF2-40B4-BE49-F238E27FC236}">
                <a16:creationId xmlns:a16="http://schemas.microsoft.com/office/drawing/2014/main" id="{EF694D25-CC2C-4E83-934E-5271333096AC}"/>
              </a:ext>
            </a:extLst>
          </p:cNvPr>
          <p:cNvCxnSpPr>
            <a:cxnSpLocks/>
          </p:cNvCxnSpPr>
          <p:nvPr/>
        </p:nvCxnSpPr>
        <p:spPr>
          <a:xfrm flipH="1">
            <a:off x="7221011" y="4813780"/>
            <a:ext cx="34424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F9CD280-34D1-46D2-AC44-C56B4705356A}"/>
              </a:ext>
            </a:extLst>
          </p:cNvPr>
          <p:cNvCxnSpPr>
            <a:cxnSpLocks/>
          </p:cNvCxnSpPr>
          <p:nvPr/>
        </p:nvCxnSpPr>
        <p:spPr>
          <a:xfrm>
            <a:off x="7367765" y="3420181"/>
            <a:ext cx="0" cy="256946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DE72A12-9E19-4285-B271-0AAAB0265EF2}"/>
              </a:ext>
            </a:extLst>
          </p:cNvPr>
          <p:cNvCxnSpPr>
            <a:cxnSpLocks/>
          </p:cNvCxnSpPr>
          <p:nvPr/>
        </p:nvCxnSpPr>
        <p:spPr>
          <a:xfrm>
            <a:off x="1744250" y="3413702"/>
            <a:ext cx="0" cy="127003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67B06A3-B562-4ED4-9628-16E4AF1D4A4B}"/>
              </a:ext>
            </a:extLst>
          </p:cNvPr>
          <p:cNvCxnSpPr>
            <a:cxnSpLocks/>
          </p:cNvCxnSpPr>
          <p:nvPr/>
        </p:nvCxnSpPr>
        <p:spPr>
          <a:xfrm flipH="1">
            <a:off x="1461908" y="3758664"/>
            <a:ext cx="64858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ECE79A6-C45E-45A0-AAF3-9D62AEF85AFD}"/>
              </a:ext>
            </a:extLst>
          </p:cNvPr>
          <p:cNvCxnSpPr>
            <a:cxnSpLocks/>
          </p:cNvCxnSpPr>
          <p:nvPr/>
        </p:nvCxnSpPr>
        <p:spPr>
          <a:xfrm flipH="1" flipV="1">
            <a:off x="1482277" y="4349267"/>
            <a:ext cx="549377" cy="619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3215159" y="549696"/>
            <a:ext cx="2631338" cy="554550"/>
          </a:xfrm>
        </p:spPr>
        <p:txBody>
          <a:bodyPr>
            <a:normAutofit/>
          </a:bodyPr>
          <a:lstStyle/>
          <a:p>
            <a:pPr algn="ctr"/>
            <a:r>
              <a:rPr lang="en-US" sz="2700" dirty="0"/>
              <a:t>Public Works</a:t>
            </a:r>
          </a:p>
        </p:txBody>
      </p:sp>
      <p:sp>
        <p:nvSpPr>
          <p:cNvPr id="27" name="Freeform: Shape 26">
            <a:extLst>
              <a:ext uri="{FF2B5EF4-FFF2-40B4-BE49-F238E27FC236}">
                <a16:creationId xmlns:a16="http://schemas.microsoft.com/office/drawing/2014/main" id="{D77371AD-3F2A-48FA-B518-08A8DA1FB1EE}"/>
              </a:ext>
            </a:extLst>
          </p:cNvPr>
          <p:cNvSpPr/>
          <p:nvPr/>
        </p:nvSpPr>
        <p:spPr>
          <a:xfrm>
            <a:off x="3715751" y="1674984"/>
            <a:ext cx="1822645" cy="482646"/>
          </a:xfrm>
          <a:custGeom>
            <a:avLst/>
            <a:gdLst>
              <a:gd name="connsiteX0" fmla="*/ 0 w 2052257"/>
              <a:gd name="connsiteY0" fmla="*/ 0 h 436832"/>
              <a:gd name="connsiteX1" fmla="*/ 2052257 w 2052257"/>
              <a:gd name="connsiteY1" fmla="*/ 0 h 436832"/>
              <a:gd name="connsiteX2" fmla="*/ 2052257 w 2052257"/>
              <a:gd name="connsiteY2" fmla="*/ 436832 h 436832"/>
              <a:gd name="connsiteX3" fmla="*/ 0 w 2052257"/>
              <a:gd name="connsiteY3" fmla="*/ 436832 h 436832"/>
              <a:gd name="connsiteX4" fmla="*/ 0 w 2052257"/>
              <a:gd name="connsiteY4" fmla="*/ 0 h 436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2257" h="436832">
                <a:moveTo>
                  <a:pt x="0" y="0"/>
                </a:moveTo>
                <a:lnTo>
                  <a:pt x="2052257" y="0"/>
                </a:lnTo>
                <a:lnTo>
                  <a:pt x="2052257" y="436832"/>
                </a:lnTo>
                <a:lnTo>
                  <a:pt x="0" y="436832"/>
                </a:lnTo>
                <a:lnTo>
                  <a:pt x="0" y="0"/>
                </a:lnTo>
                <a:close/>
              </a:path>
            </a:pathLst>
          </a:custGeom>
          <a:solidFill>
            <a:schemeClr val="bg2">
              <a:lumMod val="9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6668" tIns="6668" rIns="6668" bIns="6668" numCol="1" spcCol="1270" anchor="ctr" anchorCtr="0">
            <a:noAutofit/>
          </a:bodyPr>
          <a:lstStyle/>
          <a:p>
            <a:pPr algn="ctr" defTabSz="466725">
              <a:lnSpc>
                <a:spcPct val="90000"/>
              </a:lnSpc>
              <a:spcBef>
                <a:spcPct val="0"/>
              </a:spcBef>
              <a:spcAft>
                <a:spcPct val="35000"/>
              </a:spcAft>
            </a:pPr>
            <a:r>
              <a:rPr lang="en-US" sz="1200" b="1" u="sng" dirty="0"/>
              <a:t>Director of Public Works</a:t>
            </a:r>
          </a:p>
          <a:p>
            <a:pPr algn="ctr" defTabSz="466725">
              <a:lnSpc>
                <a:spcPct val="90000"/>
              </a:lnSpc>
              <a:spcBef>
                <a:spcPct val="0"/>
              </a:spcBef>
              <a:spcAft>
                <a:spcPct val="35000"/>
              </a:spcAft>
            </a:pPr>
            <a:r>
              <a:rPr lang="en-US" sz="1200" dirty="0"/>
              <a:t>Brian Rittenhouse</a:t>
            </a:r>
          </a:p>
        </p:txBody>
      </p:sp>
      <p:sp>
        <p:nvSpPr>
          <p:cNvPr id="29" name="Freeform: Shape 28">
            <a:extLst>
              <a:ext uri="{FF2B5EF4-FFF2-40B4-BE49-F238E27FC236}">
                <a16:creationId xmlns:a16="http://schemas.microsoft.com/office/drawing/2014/main" id="{246689DE-8265-49AF-89FC-D797B25F0FD8}"/>
              </a:ext>
            </a:extLst>
          </p:cNvPr>
          <p:cNvSpPr/>
          <p:nvPr/>
        </p:nvSpPr>
        <p:spPr>
          <a:xfrm>
            <a:off x="1026863" y="2838305"/>
            <a:ext cx="1475167" cy="581590"/>
          </a:xfrm>
          <a:custGeom>
            <a:avLst/>
            <a:gdLst>
              <a:gd name="connsiteX0" fmla="*/ 0 w 873665"/>
              <a:gd name="connsiteY0" fmla="*/ 0 h 630030"/>
              <a:gd name="connsiteX1" fmla="*/ 873665 w 873665"/>
              <a:gd name="connsiteY1" fmla="*/ 0 h 630030"/>
              <a:gd name="connsiteX2" fmla="*/ 873665 w 873665"/>
              <a:gd name="connsiteY2" fmla="*/ 630030 h 630030"/>
              <a:gd name="connsiteX3" fmla="*/ 0 w 873665"/>
              <a:gd name="connsiteY3" fmla="*/ 630030 h 630030"/>
              <a:gd name="connsiteX4" fmla="*/ 0 w 873665"/>
              <a:gd name="connsiteY4" fmla="*/ 0 h 63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665" h="630030">
                <a:moveTo>
                  <a:pt x="0" y="0"/>
                </a:moveTo>
                <a:lnTo>
                  <a:pt x="873665" y="0"/>
                </a:lnTo>
                <a:lnTo>
                  <a:pt x="873665" y="630030"/>
                </a:lnTo>
                <a:lnTo>
                  <a:pt x="0" y="630030"/>
                </a:lnTo>
                <a:lnTo>
                  <a:pt x="0" y="0"/>
                </a:lnTo>
                <a:close/>
              </a:path>
            </a:pathLst>
          </a:custGeom>
          <a:solidFill>
            <a:schemeClr val="accent6">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4763" tIns="4763" rIns="4763" bIns="4763" numCol="1" spcCol="1270" anchor="ctr" anchorCtr="0">
            <a:noAutofit/>
          </a:bodyPr>
          <a:lstStyle/>
          <a:p>
            <a:pPr algn="ctr" defTabSz="333375">
              <a:lnSpc>
                <a:spcPct val="90000"/>
              </a:lnSpc>
              <a:spcBef>
                <a:spcPct val="0"/>
              </a:spcBef>
              <a:spcAft>
                <a:spcPct val="35000"/>
              </a:spcAft>
            </a:pPr>
            <a:r>
              <a:rPr lang="en-US" sz="900" b="1" u="sng" dirty="0"/>
              <a:t>Distribution &amp; Collections Supervisor</a:t>
            </a:r>
          </a:p>
          <a:p>
            <a:pPr algn="ctr" defTabSz="333375">
              <a:lnSpc>
                <a:spcPct val="90000"/>
              </a:lnSpc>
              <a:spcBef>
                <a:spcPct val="0"/>
              </a:spcBef>
              <a:spcAft>
                <a:spcPct val="35000"/>
              </a:spcAft>
            </a:pPr>
            <a:r>
              <a:rPr lang="en-US" sz="900" dirty="0"/>
              <a:t>Derek Hackney</a:t>
            </a:r>
          </a:p>
        </p:txBody>
      </p:sp>
      <p:sp>
        <p:nvSpPr>
          <p:cNvPr id="30" name="Freeform: Shape 29">
            <a:extLst>
              <a:ext uri="{FF2B5EF4-FFF2-40B4-BE49-F238E27FC236}">
                <a16:creationId xmlns:a16="http://schemas.microsoft.com/office/drawing/2014/main" id="{A166B5CF-CB0A-42F5-A91D-7AEB14695F58}"/>
              </a:ext>
            </a:extLst>
          </p:cNvPr>
          <p:cNvSpPr/>
          <p:nvPr/>
        </p:nvSpPr>
        <p:spPr>
          <a:xfrm>
            <a:off x="1996189" y="4121144"/>
            <a:ext cx="866681" cy="445172"/>
          </a:xfrm>
          <a:custGeom>
            <a:avLst/>
            <a:gdLst>
              <a:gd name="connsiteX0" fmla="*/ 0 w 873665"/>
              <a:gd name="connsiteY0" fmla="*/ 0 h 436832"/>
              <a:gd name="connsiteX1" fmla="*/ 873665 w 873665"/>
              <a:gd name="connsiteY1" fmla="*/ 0 h 436832"/>
              <a:gd name="connsiteX2" fmla="*/ 873665 w 873665"/>
              <a:gd name="connsiteY2" fmla="*/ 436832 h 436832"/>
              <a:gd name="connsiteX3" fmla="*/ 0 w 873665"/>
              <a:gd name="connsiteY3" fmla="*/ 436832 h 436832"/>
              <a:gd name="connsiteX4" fmla="*/ 0 w 873665"/>
              <a:gd name="connsiteY4" fmla="*/ 0 h 436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665" h="436832">
                <a:moveTo>
                  <a:pt x="0" y="0"/>
                </a:moveTo>
                <a:lnTo>
                  <a:pt x="873665" y="0"/>
                </a:lnTo>
                <a:lnTo>
                  <a:pt x="873665" y="436832"/>
                </a:lnTo>
                <a:lnTo>
                  <a:pt x="0" y="436832"/>
                </a:lnTo>
                <a:lnTo>
                  <a:pt x="0" y="0"/>
                </a:lnTo>
                <a:close/>
              </a:path>
            </a:pathLst>
          </a:custGeom>
          <a:solidFill>
            <a:schemeClr val="accent1">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3810" tIns="3810" rIns="3810" bIns="3810" numCol="1" spcCol="1270" anchor="ctr" anchorCtr="0">
            <a:noAutofit/>
          </a:bodyPr>
          <a:lstStyle/>
          <a:p>
            <a:pPr algn="ctr" defTabSz="266700">
              <a:lnSpc>
                <a:spcPct val="90000"/>
              </a:lnSpc>
              <a:spcBef>
                <a:spcPct val="0"/>
              </a:spcBef>
              <a:spcAft>
                <a:spcPct val="35000"/>
              </a:spcAft>
            </a:pPr>
            <a:r>
              <a:rPr lang="en-US" sz="900" b="1" u="sng" dirty="0"/>
              <a:t>D/C Laborer</a:t>
            </a:r>
          </a:p>
          <a:p>
            <a:pPr algn="ctr" defTabSz="266700">
              <a:lnSpc>
                <a:spcPct val="90000"/>
              </a:lnSpc>
              <a:spcBef>
                <a:spcPct val="0"/>
              </a:spcBef>
              <a:spcAft>
                <a:spcPct val="35000"/>
              </a:spcAft>
            </a:pPr>
            <a:r>
              <a:rPr lang="en-US" sz="900" dirty="0"/>
              <a:t>James Stanley</a:t>
            </a:r>
          </a:p>
        </p:txBody>
      </p:sp>
      <p:sp>
        <p:nvSpPr>
          <p:cNvPr id="31" name="Freeform: Shape 30">
            <a:extLst>
              <a:ext uri="{FF2B5EF4-FFF2-40B4-BE49-F238E27FC236}">
                <a16:creationId xmlns:a16="http://schemas.microsoft.com/office/drawing/2014/main" id="{27EB29BC-E8FF-49B0-AC72-FD2665893C6D}"/>
              </a:ext>
            </a:extLst>
          </p:cNvPr>
          <p:cNvSpPr/>
          <p:nvPr/>
        </p:nvSpPr>
        <p:spPr>
          <a:xfrm>
            <a:off x="622649" y="4126682"/>
            <a:ext cx="866681" cy="445172"/>
          </a:xfrm>
          <a:custGeom>
            <a:avLst/>
            <a:gdLst>
              <a:gd name="connsiteX0" fmla="*/ 0 w 873665"/>
              <a:gd name="connsiteY0" fmla="*/ 0 h 436832"/>
              <a:gd name="connsiteX1" fmla="*/ 873665 w 873665"/>
              <a:gd name="connsiteY1" fmla="*/ 0 h 436832"/>
              <a:gd name="connsiteX2" fmla="*/ 873665 w 873665"/>
              <a:gd name="connsiteY2" fmla="*/ 436832 h 436832"/>
              <a:gd name="connsiteX3" fmla="*/ 0 w 873665"/>
              <a:gd name="connsiteY3" fmla="*/ 436832 h 436832"/>
              <a:gd name="connsiteX4" fmla="*/ 0 w 873665"/>
              <a:gd name="connsiteY4" fmla="*/ 0 h 436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665" h="436832">
                <a:moveTo>
                  <a:pt x="0" y="0"/>
                </a:moveTo>
                <a:lnTo>
                  <a:pt x="873665" y="0"/>
                </a:lnTo>
                <a:lnTo>
                  <a:pt x="873665" y="436832"/>
                </a:lnTo>
                <a:lnTo>
                  <a:pt x="0" y="436832"/>
                </a:lnTo>
                <a:lnTo>
                  <a:pt x="0" y="0"/>
                </a:lnTo>
                <a:close/>
              </a:path>
            </a:pathLst>
          </a:custGeom>
          <a:solidFill>
            <a:schemeClr val="accent1">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3810" tIns="3810" rIns="3810" bIns="3810" numCol="1" spcCol="1270" anchor="ctr" anchorCtr="0">
            <a:noAutofit/>
          </a:bodyPr>
          <a:lstStyle/>
          <a:p>
            <a:pPr algn="ctr" defTabSz="266700">
              <a:lnSpc>
                <a:spcPct val="90000"/>
              </a:lnSpc>
              <a:spcBef>
                <a:spcPct val="0"/>
              </a:spcBef>
              <a:spcAft>
                <a:spcPct val="35000"/>
              </a:spcAft>
            </a:pPr>
            <a:r>
              <a:rPr lang="en-US" sz="900" b="1" u="sng" dirty="0"/>
              <a:t>D/C Laborer</a:t>
            </a:r>
          </a:p>
          <a:p>
            <a:pPr algn="ctr" defTabSz="266700">
              <a:lnSpc>
                <a:spcPct val="90000"/>
              </a:lnSpc>
              <a:spcBef>
                <a:spcPct val="0"/>
              </a:spcBef>
              <a:spcAft>
                <a:spcPct val="35000"/>
              </a:spcAft>
            </a:pPr>
            <a:r>
              <a:rPr lang="en-US" sz="900" dirty="0"/>
              <a:t>Ross </a:t>
            </a:r>
            <a:r>
              <a:rPr lang="en-US" sz="900" dirty="0" err="1"/>
              <a:t>Neaville</a:t>
            </a:r>
            <a:endParaRPr lang="en-US" sz="900" dirty="0"/>
          </a:p>
        </p:txBody>
      </p:sp>
      <p:sp>
        <p:nvSpPr>
          <p:cNvPr id="32" name="Freeform: Shape 31">
            <a:extLst>
              <a:ext uri="{FF2B5EF4-FFF2-40B4-BE49-F238E27FC236}">
                <a16:creationId xmlns:a16="http://schemas.microsoft.com/office/drawing/2014/main" id="{7B8DDCE7-D60B-4D09-A959-7E350D4E645B}"/>
              </a:ext>
            </a:extLst>
          </p:cNvPr>
          <p:cNvSpPr/>
          <p:nvPr/>
        </p:nvSpPr>
        <p:spPr>
          <a:xfrm>
            <a:off x="1290986" y="4687836"/>
            <a:ext cx="866681" cy="445172"/>
          </a:xfrm>
          <a:custGeom>
            <a:avLst/>
            <a:gdLst>
              <a:gd name="connsiteX0" fmla="*/ 0 w 873665"/>
              <a:gd name="connsiteY0" fmla="*/ 0 h 436832"/>
              <a:gd name="connsiteX1" fmla="*/ 873665 w 873665"/>
              <a:gd name="connsiteY1" fmla="*/ 0 h 436832"/>
              <a:gd name="connsiteX2" fmla="*/ 873665 w 873665"/>
              <a:gd name="connsiteY2" fmla="*/ 436832 h 436832"/>
              <a:gd name="connsiteX3" fmla="*/ 0 w 873665"/>
              <a:gd name="connsiteY3" fmla="*/ 436832 h 436832"/>
              <a:gd name="connsiteX4" fmla="*/ 0 w 873665"/>
              <a:gd name="connsiteY4" fmla="*/ 0 h 436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665" h="436832">
                <a:moveTo>
                  <a:pt x="0" y="0"/>
                </a:moveTo>
                <a:lnTo>
                  <a:pt x="873665" y="0"/>
                </a:lnTo>
                <a:lnTo>
                  <a:pt x="873665" y="436832"/>
                </a:lnTo>
                <a:lnTo>
                  <a:pt x="0" y="436832"/>
                </a:lnTo>
                <a:lnTo>
                  <a:pt x="0" y="0"/>
                </a:lnTo>
                <a:close/>
              </a:path>
            </a:pathLst>
          </a:custGeom>
          <a:solidFill>
            <a:schemeClr val="accent1">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3810" tIns="3810" rIns="3810" bIns="3810" numCol="1" spcCol="1270" anchor="ctr" anchorCtr="0">
            <a:noAutofit/>
          </a:bodyPr>
          <a:lstStyle/>
          <a:p>
            <a:pPr algn="ctr" defTabSz="266700">
              <a:lnSpc>
                <a:spcPct val="90000"/>
              </a:lnSpc>
              <a:spcBef>
                <a:spcPct val="0"/>
              </a:spcBef>
              <a:spcAft>
                <a:spcPct val="35000"/>
              </a:spcAft>
            </a:pPr>
            <a:r>
              <a:rPr lang="en-US" sz="900" b="1" u="sng" dirty="0"/>
              <a:t>D/C Laborer </a:t>
            </a:r>
          </a:p>
          <a:p>
            <a:pPr algn="ctr" defTabSz="266700">
              <a:lnSpc>
                <a:spcPct val="90000"/>
              </a:lnSpc>
              <a:spcBef>
                <a:spcPct val="0"/>
              </a:spcBef>
              <a:spcAft>
                <a:spcPct val="35000"/>
              </a:spcAft>
            </a:pPr>
            <a:r>
              <a:rPr lang="en-US" sz="900" dirty="0"/>
              <a:t>Grant Snow</a:t>
            </a:r>
          </a:p>
        </p:txBody>
      </p:sp>
      <p:sp>
        <p:nvSpPr>
          <p:cNvPr id="34" name="Freeform: Shape 33">
            <a:extLst>
              <a:ext uri="{FF2B5EF4-FFF2-40B4-BE49-F238E27FC236}">
                <a16:creationId xmlns:a16="http://schemas.microsoft.com/office/drawing/2014/main" id="{6126F3C2-D4D5-4746-92CD-8F6EBA3998D8}"/>
              </a:ext>
            </a:extLst>
          </p:cNvPr>
          <p:cNvSpPr/>
          <p:nvPr/>
        </p:nvSpPr>
        <p:spPr>
          <a:xfrm>
            <a:off x="3223685" y="2844499"/>
            <a:ext cx="945714" cy="600341"/>
          </a:xfrm>
          <a:custGeom>
            <a:avLst/>
            <a:gdLst>
              <a:gd name="connsiteX0" fmla="*/ 0 w 953335"/>
              <a:gd name="connsiteY0" fmla="*/ 0 h 630030"/>
              <a:gd name="connsiteX1" fmla="*/ 953335 w 953335"/>
              <a:gd name="connsiteY1" fmla="*/ 0 h 630030"/>
              <a:gd name="connsiteX2" fmla="*/ 953335 w 953335"/>
              <a:gd name="connsiteY2" fmla="*/ 630030 h 630030"/>
              <a:gd name="connsiteX3" fmla="*/ 0 w 953335"/>
              <a:gd name="connsiteY3" fmla="*/ 630030 h 630030"/>
              <a:gd name="connsiteX4" fmla="*/ 0 w 953335"/>
              <a:gd name="connsiteY4" fmla="*/ 0 h 63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335" h="630030">
                <a:moveTo>
                  <a:pt x="0" y="0"/>
                </a:moveTo>
                <a:lnTo>
                  <a:pt x="953335" y="0"/>
                </a:lnTo>
                <a:lnTo>
                  <a:pt x="953335" y="630030"/>
                </a:lnTo>
                <a:lnTo>
                  <a:pt x="0" y="630030"/>
                </a:lnTo>
                <a:lnTo>
                  <a:pt x="0" y="0"/>
                </a:lnTo>
                <a:close/>
              </a:path>
            </a:pathLst>
          </a:custGeom>
          <a:solidFill>
            <a:schemeClr val="accent6">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4763" tIns="4763" rIns="4763" bIns="4763" numCol="1" spcCol="1270" anchor="ctr" anchorCtr="0">
            <a:noAutofit/>
          </a:bodyPr>
          <a:lstStyle/>
          <a:p>
            <a:pPr algn="ctr" defTabSz="333375">
              <a:lnSpc>
                <a:spcPct val="90000"/>
              </a:lnSpc>
              <a:spcBef>
                <a:spcPct val="0"/>
              </a:spcBef>
              <a:spcAft>
                <a:spcPct val="35000"/>
              </a:spcAft>
            </a:pPr>
            <a:r>
              <a:rPr lang="en-US" sz="900" b="1" u="sng" dirty="0"/>
              <a:t>Water Treatment Plant Supervisor</a:t>
            </a:r>
          </a:p>
          <a:p>
            <a:pPr algn="ctr" defTabSz="333375">
              <a:lnSpc>
                <a:spcPct val="90000"/>
              </a:lnSpc>
              <a:spcBef>
                <a:spcPct val="0"/>
              </a:spcBef>
              <a:spcAft>
                <a:spcPct val="35000"/>
              </a:spcAft>
            </a:pPr>
            <a:r>
              <a:rPr lang="en-US" sz="900" dirty="0"/>
              <a:t>Tim Randall</a:t>
            </a:r>
          </a:p>
        </p:txBody>
      </p:sp>
      <p:sp>
        <p:nvSpPr>
          <p:cNvPr id="35" name="Freeform: Shape 34">
            <a:extLst>
              <a:ext uri="{FF2B5EF4-FFF2-40B4-BE49-F238E27FC236}">
                <a16:creationId xmlns:a16="http://schemas.microsoft.com/office/drawing/2014/main" id="{94CC3D6B-4FA0-45E4-8449-63F39EFF9FC6}"/>
              </a:ext>
            </a:extLst>
          </p:cNvPr>
          <p:cNvSpPr/>
          <p:nvPr/>
        </p:nvSpPr>
        <p:spPr>
          <a:xfrm>
            <a:off x="3645445" y="3658818"/>
            <a:ext cx="901465" cy="445172"/>
          </a:xfrm>
          <a:custGeom>
            <a:avLst/>
            <a:gdLst>
              <a:gd name="connsiteX0" fmla="*/ 0 w 873665"/>
              <a:gd name="connsiteY0" fmla="*/ 0 h 436832"/>
              <a:gd name="connsiteX1" fmla="*/ 873665 w 873665"/>
              <a:gd name="connsiteY1" fmla="*/ 0 h 436832"/>
              <a:gd name="connsiteX2" fmla="*/ 873665 w 873665"/>
              <a:gd name="connsiteY2" fmla="*/ 436832 h 436832"/>
              <a:gd name="connsiteX3" fmla="*/ 0 w 873665"/>
              <a:gd name="connsiteY3" fmla="*/ 436832 h 436832"/>
              <a:gd name="connsiteX4" fmla="*/ 0 w 873665"/>
              <a:gd name="connsiteY4" fmla="*/ 0 h 436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665" h="436832">
                <a:moveTo>
                  <a:pt x="0" y="0"/>
                </a:moveTo>
                <a:lnTo>
                  <a:pt x="873665" y="0"/>
                </a:lnTo>
                <a:lnTo>
                  <a:pt x="873665" y="436832"/>
                </a:lnTo>
                <a:lnTo>
                  <a:pt x="0" y="436832"/>
                </a:lnTo>
                <a:lnTo>
                  <a:pt x="0" y="0"/>
                </a:lnTo>
                <a:close/>
              </a:path>
            </a:pathLst>
          </a:custGeom>
          <a:solidFill>
            <a:schemeClr val="accent4">
              <a:lumMod val="40000"/>
              <a:lumOff val="6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3810" tIns="3810" rIns="3810" bIns="3810" numCol="1" spcCol="1270" anchor="ctr" anchorCtr="0">
            <a:noAutofit/>
          </a:bodyPr>
          <a:lstStyle/>
          <a:p>
            <a:pPr algn="ctr" defTabSz="266700">
              <a:lnSpc>
                <a:spcPct val="90000"/>
              </a:lnSpc>
              <a:spcBef>
                <a:spcPct val="0"/>
              </a:spcBef>
              <a:spcAft>
                <a:spcPct val="35000"/>
              </a:spcAft>
            </a:pPr>
            <a:r>
              <a:rPr lang="en-US" sz="900" b="1" u="sng" dirty="0"/>
              <a:t>Operator</a:t>
            </a:r>
          </a:p>
          <a:p>
            <a:pPr algn="ctr" defTabSz="266700">
              <a:lnSpc>
                <a:spcPct val="90000"/>
              </a:lnSpc>
              <a:spcBef>
                <a:spcPct val="0"/>
              </a:spcBef>
              <a:spcAft>
                <a:spcPct val="35000"/>
              </a:spcAft>
            </a:pPr>
            <a:r>
              <a:rPr lang="en-US" sz="900" dirty="0"/>
              <a:t>Nate </a:t>
            </a:r>
            <a:r>
              <a:rPr lang="en-US" sz="900" dirty="0" err="1"/>
              <a:t>Burchette</a:t>
            </a:r>
            <a:endParaRPr lang="en-US" sz="900" dirty="0"/>
          </a:p>
        </p:txBody>
      </p:sp>
      <p:sp>
        <p:nvSpPr>
          <p:cNvPr id="36" name="Freeform: Shape 35">
            <a:extLst>
              <a:ext uri="{FF2B5EF4-FFF2-40B4-BE49-F238E27FC236}">
                <a16:creationId xmlns:a16="http://schemas.microsoft.com/office/drawing/2014/main" id="{D8E29BAE-8186-40BB-9164-99FBC95517D2}"/>
              </a:ext>
            </a:extLst>
          </p:cNvPr>
          <p:cNvSpPr/>
          <p:nvPr/>
        </p:nvSpPr>
        <p:spPr>
          <a:xfrm>
            <a:off x="3649487" y="4266508"/>
            <a:ext cx="901466" cy="480332"/>
          </a:xfrm>
          <a:custGeom>
            <a:avLst/>
            <a:gdLst>
              <a:gd name="connsiteX0" fmla="*/ 0 w 873665"/>
              <a:gd name="connsiteY0" fmla="*/ 0 h 436832"/>
              <a:gd name="connsiteX1" fmla="*/ 873665 w 873665"/>
              <a:gd name="connsiteY1" fmla="*/ 0 h 436832"/>
              <a:gd name="connsiteX2" fmla="*/ 873665 w 873665"/>
              <a:gd name="connsiteY2" fmla="*/ 436832 h 436832"/>
              <a:gd name="connsiteX3" fmla="*/ 0 w 873665"/>
              <a:gd name="connsiteY3" fmla="*/ 436832 h 436832"/>
              <a:gd name="connsiteX4" fmla="*/ 0 w 873665"/>
              <a:gd name="connsiteY4" fmla="*/ 0 h 436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665" h="436832">
                <a:moveTo>
                  <a:pt x="0" y="0"/>
                </a:moveTo>
                <a:lnTo>
                  <a:pt x="873665" y="0"/>
                </a:lnTo>
                <a:lnTo>
                  <a:pt x="873665" y="436832"/>
                </a:lnTo>
                <a:lnTo>
                  <a:pt x="0" y="436832"/>
                </a:lnTo>
                <a:lnTo>
                  <a:pt x="0" y="0"/>
                </a:lnTo>
                <a:close/>
              </a:path>
            </a:pathLst>
          </a:custGeom>
          <a:solidFill>
            <a:schemeClr val="accent1">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3810" tIns="3810" rIns="3810" bIns="3810" numCol="1" spcCol="1270" anchor="ctr" anchorCtr="0">
            <a:noAutofit/>
          </a:bodyPr>
          <a:lstStyle/>
          <a:p>
            <a:pPr algn="ctr" defTabSz="266700">
              <a:lnSpc>
                <a:spcPct val="90000"/>
              </a:lnSpc>
              <a:spcBef>
                <a:spcPct val="0"/>
              </a:spcBef>
              <a:spcAft>
                <a:spcPct val="35000"/>
              </a:spcAft>
            </a:pPr>
            <a:r>
              <a:rPr lang="en-US" sz="900" b="1" u="sng" dirty="0"/>
              <a:t>WTP Laborer</a:t>
            </a:r>
          </a:p>
          <a:p>
            <a:pPr algn="ctr" defTabSz="266700">
              <a:lnSpc>
                <a:spcPct val="90000"/>
              </a:lnSpc>
              <a:spcBef>
                <a:spcPct val="0"/>
              </a:spcBef>
              <a:spcAft>
                <a:spcPct val="35000"/>
              </a:spcAft>
            </a:pPr>
            <a:r>
              <a:rPr lang="en-US" sz="900" dirty="0"/>
              <a:t> Christian Lane</a:t>
            </a:r>
          </a:p>
        </p:txBody>
      </p:sp>
      <p:sp>
        <p:nvSpPr>
          <p:cNvPr id="37" name="Freeform: Shape 36">
            <a:extLst>
              <a:ext uri="{FF2B5EF4-FFF2-40B4-BE49-F238E27FC236}">
                <a16:creationId xmlns:a16="http://schemas.microsoft.com/office/drawing/2014/main" id="{A44CAA4F-D98C-440D-8BF5-4537C7FC5ED7}"/>
              </a:ext>
            </a:extLst>
          </p:cNvPr>
          <p:cNvSpPr/>
          <p:nvPr/>
        </p:nvSpPr>
        <p:spPr>
          <a:xfrm>
            <a:off x="4768550" y="2822867"/>
            <a:ext cx="1145331" cy="602918"/>
          </a:xfrm>
          <a:custGeom>
            <a:avLst/>
            <a:gdLst>
              <a:gd name="connsiteX0" fmla="*/ 0 w 937617"/>
              <a:gd name="connsiteY0" fmla="*/ 0 h 488195"/>
              <a:gd name="connsiteX1" fmla="*/ 937617 w 937617"/>
              <a:gd name="connsiteY1" fmla="*/ 0 h 488195"/>
              <a:gd name="connsiteX2" fmla="*/ 937617 w 937617"/>
              <a:gd name="connsiteY2" fmla="*/ 488195 h 488195"/>
              <a:gd name="connsiteX3" fmla="*/ 0 w 937617"/>
              <a:gd name="connsiteY3" fmla="*/ 488195 h 488195"/>
              <a:gd name="connsiteX4" fmla="*/ 0 w 937617"/>
              <a:gd name="connsiteY4" fmla="*/ 0 h 488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617" h="488195">
                <a:moveTo>
                  <a:pt x="0" y="0"/>
                </a:moveTo>
                <a:lnTo>
                  <a:pt x="937617" y="0"/>
                </a:lnTo>
                <a:lnTo>
                  <a:pt x="937617" y="488195"/>
                </a:lnTo>
                <a:lnTo>
                  <a:pt x="0" y="488195"/>
                </a:lnTo>
                <a:lnTo>
                  <a:pt x="0" y="0"/>
                </a:lnTo>
                <a:close/>
              </a:path>
            </a:pathLst>
          </a:custGeom>
          <a:solidFill>
            <a:schemeClr val="accent6">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4763" tIns="4763" rIns="4763" bIns="4763" numCol="1" spcCol="1270" anchor="ctr" anchorCtr="0">
            <a:noAutofit/>
          </a:bodyPr>
          <a:lstStyle/>
          <a:p>
            <a:pPr algn="ctr" defTabSz="333375">
              <a:lnSpc>
                <a:spcPct val="90000"/>
              </a:lnSpc>
              <a:spcBef>
                <a:spcPct val="0"/>
              </a:spcBef>
              <a:spcAft>
                <a:spcPct val="35000"/>
              </a:spcAft>
            </a:pPr>
            <a:r>
              <a:rPr lang="en-US" sz="900" b="1" u="sng" dirty="0"/>
              <a:t>Wastewater Treatment Plant Supervisor</a:t>
            </a:r>
          </a:p>
          <a:p>
            <a:pPr algn="ctr" defTabSz="333375">
              <a:lnSpc>
                <a:spcPct val="90000"/>
              </a:lnSpc>
              <a:spcBef>
                <a:spcPct val="0"/>
              </a:spcBef>
              <a:spcAft>
                <a:spcPct val="35000"/>
              </a:spcAft>
            </a:pPr>
            <a:r>
              <a:rPr lang="en-US" sz="900" dirty="0"/>
              <a:t>Brad Powers</a:t>
            </a:r>
          </a:p>
        </p:txBody>
      </p:sp>
      <p:sp>
        <p:nvSpPr>
          <p:cNvPr id="39" name="Freeform: Shape 38">
            <a:extLst>
              <a:ext uri="{FF2B5EF4-FFF2-40B4-BE49-F238E27FC236}">
                <a16:creationId xmlns:a16="http://schemas.microsoft.com/office/drawing/2014/main" id="{8722C3A7-5B25-4F1F-91DA-529BE314E11B}"/>
              </a:ext>
            </a:extLst>
          </p:cNvPr>
          <p:cNvSpPr/>
          <p:nvPr/>
        </p:nvSpPr>
        <p:spPr>
          <a:xfrm>
            <a:off x="5155279" y="3627298"/>
            <a:ext cx="866681" cy="445172"/>
          </a:xfrm>
          <a:custGeom>
            <a:avLst/>
            <a:gdLst>
              <a:gd name="connsiteX0" fmla="*/ 0 w 873665"/>
              <a:gd name="connsiteY0" fmla="*/ 0 h 436832"/>
              <a:gd name="connsiteX1" fmla="*/ 873665 w 873665"/>
              <a:gd name="connsiteY1" fmla="*/ 0 h 436832"/>
              <a:gd name="connsiteX2" fmla="*/ 873665 w 873665"/>
              <a:gd name="connsiteY2" fmla="*/ 436832 h 436832"/>
              <a:gd name="connsiteX3" fmla="*/ 0 w 873665"/>
              <a:gd name="connsiteY3" fmla="*/ 436832 h 436832"/>
              <a:gd name="connsiteX4" fmla="*/ 0 w 873665"/>
              <a:gd name="connsiteY4" fmla="*/ 0 h 436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665" h="436832">
                <a:moveTo>
                  <a:pt x="0" y="0"/>
                </a:moveTo>
                <a:lnTo>
                  <a:pt x="873665" y="0"/>
                </a:lnTo>
                <a:lnTo>
                  <a:pt x="873665" y="436832"/>
                </a:lnTo>
                <a:lnTo>
                  <a:pt x="0" y="436832"/>
                </a:lnTo>
                <a:lnTo>
                  <a:pt x="0" y="0"/>
                </a:lnTo>
                <a:close/>
              </a:path>
            </a:pathLst>
          </a:custGeom>
          <a:solidFill>
            <a:schemeClr val="accent1">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3810" tIns="3810" rIns="3810" bIns="3810" numCol="1" spcCol="1270" anchor="ctr" anchorCtr="0">
            <a:noAutofit/>
          </a:bodyPr>
          <a:lstStyle/>
          <a:p>
            <a:pPr algn="ctr" defTabSz="266700">
              <a:lnSpc>
                <a:spcPct val="90000"/>
              </a:lnSpc>
              <a:spcBef>
                <a:spcPct val="0"/>
              </a:spcBef>
              <a:spcAft>
                <a:spcPct val="35000"/>
              </a:spcAft>
            </a:pPr>
            <a:r>
              <a:rPr lang="en-US" sz="900" b="1" u="sng" dirty="0"/>
              <a:t>STP Laborer</a:t>
            </a:r>
          </a:p>
          <a:p>
            <a:pPr algn="ctr" defTabSz="266700">
              <a:lnSpc>
                <a:spcPct val="90000"/>
              </a:lnSpc>
              <a:spcBef>
                <a:spcPct val="0"/>
              </a:spcBef>
              <a:spcAft>
                <a:spcPct val="35000"/>
              </a:spcAft>
            </a:pPr>
            <a:r>
              <a:rPr lang="en-US" sz="900" dirty="0"/>
              <a:t>Mark Feeney</a:t>
            </a:r>
          </a:p>
        </p:txBody>
      </p:sp>
      <p:sp>
        <p:nvSpPr>
          <p:cNvPr id="40" name="Freeform: Shape 39">
            <a:extLst>
              <a:ext uri="{FF2B5EF4-FFF2-40B4-BE49-F238E27FC236}">
                <a16:creationId xmlns:a16="http://schemas.microsoft.com/office/drawing/2014/main" id="{7EF84267-BFC6-498A-A2E8-5BDC0DB13504}"/>
              </a:ext>
            </a:extLst>
          </p:cNvPr>
          <p:cNvSpPr/>
          <p:nvPr/>
        </p:nvSpPr>
        <p:spPr>
          <a:xfrm>
            <a:off x="5141306" y="4213219"/>
            <a:ext cx="866681" cy="445172"/>
          </a:xfrm>
          <a:custGeom>
            <a:avLst/>
            <a:gdLst>
              <a:gd name="connsiteX0" fmla="*/ 0 w 873665"/>
              <a:gd name="connsiteY0" fmla="*/ 0 h 436832"/>
              <a:gd name="connsiteX1" fmla="*/ 873665 w 873665"/>
              <a:gd name="connsiteY1" fmla="*/ 0 h 436832"/>
              <a:gd name="connsiteX2" fmla="*/ 873665 w 873665"/>
              <a:gd name="connsiteY2" fmla="*/ 436832 h 436832"/>
              <a:gd name="connsiteX3" fmla="*/ 0 w 873665"/>
              <a:gd name="connsiteY3" fmla="*/ 436832 h 436832"/>
              <a:gd name="connsiteX4" fmla="*/ 0 w 873665"/>
              <a:gd name="connsiteY4" fmla="*/ 0 h 436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665" h="436832">
                <a:moveTo>
                  <a:pt x="0" y="0"/>
                </a:moveTo>
                <a:lnTo>
                  <a:pt x="873665" y="0"/>
                </a:lnTo>
                <a:lnTo>
                  <a:pt x="873665" y="436832"/>
                </a:lnTo>
                <a:lnTo>
                  <a:pt x="0" y="436832"/>
                </a:lnTo>
                <a:lnTo>
                  <a:pt x="0" y="0"/>
                </a:lnTo>
                <a:close/>
              </a:path>
            </a:pathLst>
          </a:custGeom>
          <a:solidFill>
            <a:schemeClr val="accent1">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3810" tIns="3810" rIns="3810" bIns="3810" numCol="1" spcCol="1270" anchor="ctr" anchorCtr="0">
            <a:noAutofit/>
          </a:bodyPr>
          <a:lstStyle/>
          <a:p>
            <a:pPr algn="ctr" defTabSz="266700">
              <a:lnSpc>
                <a:spcPct val="90000"/>
              </a:lnSpc>
              <a:spcBef>
                <a:spcPct val="0"/>
              </a:spcBef>
              <a:spcAft>
                <a:spcPct val="35000"/>
              </a:spcAft>
            </a:pPr>
            <a:r>
              <a:rPr lang="en-US" sz="900" b="1" u="sng" dirty="0"/>
              <a:t>STP Laborer</a:t>
            </a:r>
          </a:p>
          <a:p>
            <a:pPr algn="ctr" defTabSz="266700">
              <a:lnSpc>
                <a:spcPct val="90000"/>
              </a:lnSpc>
              <a:spcBef>
                <a:spcPct val="0"/>
              </a:spcBef>
              <a:spcAft>
                <a:spcPct val="35000"/>
              </a:spcAft>
            </a:pPr>
            <a:r>
              <a:rPr lang="en-US" sz="900" dirty="0"/>
              <a:t>Mike Rogers</a:t>
            </a:r>
          </a:p>
        </p:txBody>
      </p:sp>
      <p:sp>
        <p:nvSpPr>
          <p:cNvPr id="42" name="Freeform: Shape 41">
            <a:extLst>
              <a:ext uri="{FF2B5EF4-FFF2-40B4-BE49-F238E27FC236}">
                <a16:creationId xmlns:a16="http://schemas.microsoft.com/office/drawing/2014/main" id="{BEED4E18-9DDF-4ED5-8A7B-C088D21D5E19}"/>
              </a:ext>
            </a:extLst>
          </p:cNvPr>
          <p:cNvSpPr/>
          <p:nvPr/>
        </p:nvSpPr>
        <p:spPr>
          <a:xfrm>
            <a:off x="7534135" y="3521309"/>
            <a:ext cx="938673" cy="445172"/>
          </a:xfrm>
          <a:custGeom>
            <a:avLst/>
            <a:gdLst>
              <a:gd name="connsiteX0" fmla="*/ 0 w 873665"/>
              <a:gd name="connsiteY0" fmla="*/ 0 h 466288"/>
              <a:gd name="connsiteX1" fmla="*/ 873665 w 873665"/>
              <a:gd name="connsiteY1" fmla="*/ 0 h 466288"/>
              <a:gd name="connsiteX2" fmla="*/ 873665 w 873665"/>
              <a:gd name="connsiteY2" fmla="*/ 466288 h 466288"/>
              <a:gd name="connsiteX3" fmla="*/ 0 w 873665"/>
              <a:gd name="connsiteY3" fmla="*/ 466288 h 466288"/>
              <a:gd name="connsiteX4" fmla="*/ 0 w 873665"/>
              <a:gd name="connsiteY4" fmla="*/ 0 h 466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665" h="466288">
                <a:moveTo>
                  <a:pt x="0" y="0"/>
                </a:moveTo>
                <a:lnTo>
                  <a:pt x="873665" y="0"/>
                </a:lnTo>
                <a:lnTo>
                  <a:pt x="873665" y="466288"/>
                </a:lnTo>
                <a:lnTo>
                  <a:pt x="0" y="466288"/>
                </a:lnTo>
                <a:lnTo>
                  <a:pt x="0" y="0"/>
                </a:lnTo>
                <a:close/>
              </a:path>
            </a:pathLst>
          </a:custGeom>
          <a:solidFill>
            <a:schemeClr val="accent4">
              <a:lumMod val="40000"/>
              <a:lumOff val="6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3810" tIns="3810" rIns="3810" bIns="3810" numCol="1" spcCol="1270" anchor="ctr" anchorCtr="0">
            <a:noAutofit/>
          </a:bodyPr>
          <a:lstStyle/>
          <a:p>
            <a:pPr algn="ctr" defTabSz="266700">
              <a:lnSpc>
                <a:spcPct val="90000"/>
              </a:lnSpc>
              <a:spcBef>
                <a:spcPct val="0"/>
              </a:spcBef>
              <a:spcAft>
                <a:spcPct val="35000"/>
              </a:spcAft>
            </a:pPr>
            <a:r>
              <a:rPr lang="en-US" sz="900" b="1" u="sng" dirty="0"/>
              <a:t>Foreman</a:t>
            </a:r>
          </a:p>
          <a:p>
            <a:pPr algn="ctr" defTabSz="266700">
              <a:lnSpc>
                <a:spcPct val="90000"/>
              </a:lnSpc>
              <a:spcBef>
                <a:spcPct val="0"/>
              </a:spcBef>
              <a:spcAft>
                <a:spcPct val="35000"/>
              </a:spcAft>
            </a:pPr>
            <a:r>
              <a:rPr lang="en-US" sz="900" dirty="0"/>
              <a:t>Jason McCombs</a:t>
            </a:r>
          </a:p>
        </p:txBody>
      </p:sp>
      <p:sp>
        <p:nvSpPr>
          <p:cNvPr id="44" name="Freeform: Shape 43">
            <a:extLst>
              <a:ext uri="{FF2B5EF4-FFF2-40B4-BE49-F238E27FC236}">
                <a16:creationId xmlns:a16="http://schemas.microsoft.com/office/drawing/2014/main" id="{0C438C1D-7EAA-44E8-8977-F86169A17B7B}"/>
              </a:ext>
            </a:extLst>
          </p:cNvPr>
          <p:cNvSpPr/>
          <p:nvPr/>
        </p:nvSpPr>
        <p:spPr>
          <a:xfrm>
            <a:off x="6348419" y="4584232"/>
            <a:ext cx="866681" cy="445172"/>
          </a:xfrm>
          <a:custGeom>
            <a:avLst/>
            <a:gdLst>
              <a:gd name="connsiteX0" fmla="*/ 0 w 873665"/>
              <a:gd name="connsiteY0" fmla="*/ 0 h 436832"/>
              <a:gd name="connsiteX1" fmla="*/ 873665 w 873665"/>
              <a:gd name="connsiteY1" fmla="*/ 0 h 436832"/>
              <a:gd name="connsiteX2" fmla="*/ 873665 w 873665"/>
              <a:gd name="connsiteY2" fmla="*/ 436832 h 436832"/>
              <a:gd name="connsiteX3" fmla="*/ 0 w 873665"/>
              <a:gd name="connsiteY3" fmla="*/ 436832 h 436832"/>
              <a:gd name="connsiteX4" fmla="*/ 0 w 873665"/>
              <a:gd name="connsiteY4" fmla="*/ 0 h 436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665" h="436832">
                <a:moveTo>
                  <a:pt x="0" y="0"/>
                </a:moveTo>
                <a:lnTo>
                  <a:pt x="873665" y="0"/>
                </a:lnTo>
                <a:lnTo>
                  <a:pt x="873665" y="436832"/>
                </a:lnTo>
                <a:lnTo>
                  <a:pt x="0" y="436832"/>
                </a:lnTo>
                <a:lnTo>
                  <a:pt x="0" y="0"/>
                </a:lnTo>
                <a:close/>
              </a:path>
            </a:pathLst>
          </a:custGeom>
          <a:solidFill>
            <a:schemeClr val="accent1">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3810" tIns="3810" rIns="3810" bIns="3810" numCol="1" spcCol="1270" anchor="ctr" anchorCtr="0">
            <a:noAutofit/>
          </a:bodyPr>
          <a:lstStyle/>
          <a:p>
            <a:pPr algn="ctr" defTabSz="266700">
              <a:lnSpc>
                <a:spcPct val="90000"/>
              </a:lnSpc>
              <a:spcBef>
                <a:spcPct val="0"/>
              </a:spcBef>
              <a:spcAft>
                <a:spcPct val="35000"/>
              </a:spcAft>
            </a:pPr>
            <a:r>
              <a:rPr lang="en-US" sz="900" b="1" u="sng" dirty="0"/>
              <a:t>Street Laborer</a:t>
            </a:r>
          </a:p>
          <a:p>
            <a:pPr algn="ctr" defTabSz="266700">
              <a:lnSpc>
                <a:spcPct val="90000"/>
              </a:lnSpc>
              <a:spcBef>
                <a:spcPct val="0"/>
              </a:spcBef>
              <a:spcAft>
                <a:spcPct val="35000"/>
              </a:spcAft>
            </a:pPr>
            <a:r>
              <a:rPr lang="en-US" sz="900" dirty="0"/>
              <a:t>Roger Greenway</a:t>
            </a:r>
          </a:p>
        </p:txBody>
      </p:sp>
      <p:sp>
        <p:nvSpPr>
          <p:cNvPr id="45" name="Freeform: Shape 44">
            <a:extLst>
              <a:ext uri="{FF2B5EF4-FFF2-40B4-BE49-F238E27FC236}">
                <a16:creationId xmlns:a16="http://schemas.microsoft.com/office/drawing/2014/main" id="{2957DF25-81DA-4741-B696-79C39470BF9C}"/>
              </a:ext>
            </a:extLst>
          </p:cNvPr>
          <p:cNvSpPr/>
          <p:nvPr/>
        </p:nvSpPr>
        <p:spPr>
          <a:xfrm>
            <a:off x="6348419" y="4048002"/>
            <a:ext cx="866681" cy="445172"/>
          </a:xfrm>
          <a:custGeom>
            <a:avLst/>
            <a:gdLst>
              <a:gd name="connsiteX0" fmla="*/ 0 w 873665"/>
              <a:gd name="connsiteY0" fmla="*/ 0 h 436832"/>
              <a:gd name="connsiteX1" fmla="*/ 873665 w 873665"/>
              <a:gd name="connsiteY1" fmla="*/ 0 h 436832"/>
              <a:gd name="connsiteX2" fmla="*/ 873665 w 873665"/>
              <a:gd name="connsiteY2" fmla="*/ 436832 h 436832"/>
              <a:gd name="connsiteX3" fmla="*/ 0 w 873665"/>
              <a:gd name="connsiteY3" fmla="*/ 436832 h 436832"/>
              <a:gd name="connsiteX4" fmla="*/ 0 w 873665"/>
              <a:gd name="connsiteY4" fmla="*/ 0 h 436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665" h="436832">
                <a:moveTo>
                  <a:pt x="0" y="0"/>
                </a:moveTo>
                <a:lnTo>
                  <a:pt x="873665" y="0"/>
                </a:lnTo>
                <a:lnTo>
                  <a:pt x="873665" y="436832"/>
                </a:lnTo>
                <a:lnTo>
                  <a:pt x="0" y="436832"/>
                </a:lnTo>
                <a:lnTo>
                  <a:pt x="0" y="0"/>
                </a:lnTo>
                <a:close/>
              </a:path>
            </a:pathLst>
          </a:custGeom>
          <a:solidFill>
            <a:schemeClr val="accent1">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3810" tIns="3810" rIns="3810" bIns="3810" numCol="1" spcCol="1270" anchor="ctr" anchorCtr="0">
            <a:noAutofit/>
          </a:bodyPr>
          <a:lstStyle/>
          <a:p>
            <a:pPr algn="ctr" defTabSz="266700">
              <a:lnSpc>
                <a:spcPct val="90000"/>
              </a:lnSpc>
              <a:spcBef>
                <a:spcPct val="0"/>
              </a:spcBef>
              <a:spcAft>
                <a:spcPct val="35000"/>
              </a:spcAft>
            </a:pPr>
            <a:r>
              <a:rPr lang="en-US" sz="900" b="1" u="sng" dirty="0"/>
              <a:t>Street Laborer</a:t>
            </a:r>
          </a:p>
          <a:p>
            <a:pPr algn="ctr" defTabSz="266700">
              <a:lnSpc>
                <a:spcPct val="90000"/>
              </a:lnSpc>
              <a:spcBef>
                <a:spcPct val="0"/>
              </a:spcBef>
              <a:spcAft>
                <a:spcPct val="35000"/>
              </a:spcAft>
            </a:pPr>
            <a:r>
              <a:rPr lang="en-US" sz="900" dirty="0"/>
              <a:t>Joel Dunbar</a:t>
            </a:r>
          </a:p>
        </p:txBody>
      </p:sp>
      <p:sp>
        <p:nvSpPr>
          <p:cNvPr id="46" name="Freeform: Shape 45">
            <a:extLst>
              <a:ext uri="{FF2B5EF4-FFF2-40B4-BE49-F238E27FC236}">
                <a16:creationId xmlns:a16="http://schemas.microsoft.com/office/drawing/2014/main" id="{46161DA0-04EE-4667-9DD0-D8B733859EF0}"/>
              </a:ext>
            </a:extLst>
          </p:cNvPr>
          <p:cNvSpPr/>
          <p:nvPr/>
        </p:nvSpPr>
        <p:spPr>
          <a:xfrm>
            <a:off x="7552171" y="5157258"/>
            <a:ext cx="941600" cy="445172"/>
          </a:xfrm>
          <a:custGeom>
            <a:avLst/>
            <a:gdLst>
              <a:gd name="connsiteX0" fmla="*/ 0 w 873665"/>
              <a:gd name="connsiteY0" fmla="*/ 0 h 312606"/>
              <a:gd name="connsiteX1" fmla="*/ 873665 w 873665"/>
              <a:gd name="connsiteY1" fmla="*/ 0 h 312606"/>
              <a:gd name="connsiteX2" fmla="*/ 873665 w 873665"/>
              <a:gd name="connsiteY2" fmla="*/ 312606 h 312606"/>
              <a:gd name="connsiteX3" fmla="*/ 0 w 873665"/>
              <a:gd name="connsiteY3" fmla="*/ 312606 h 312606"/>
              <a:gd name="connsiteX4" fmla="*/ 0 w 873665"/>
              <a:gd name="connsiteY4" fmla="*/ 0 h 312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665" h="312606">
                <a:moveTo>
                  <a:pt x="0" y="0"/>
                </a:moveTo>
                <a:lnTo>
                  <a:pt x="873665" y="0"/>
                </a:lnTo>
                <a:lnTo>
                  <a:pt x="873665" y="312606"/>
                </a:lnTo>
                <a:lnTo>
                  <a:pt x="0" y="312606"/>
                </a:lnTo>
                <a:lnTo>
                  <a:pt x="0" y="0"/>
                </a:lnTo>
                <a:close/>
              </a:path>
            </a:pathLst>
          </a:custGeom>
          <a:solidFill>
            <a:schemeClr val="accent1">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3810" tIns="3810" rIns="3810" bIns="3810" numCol="1" spcCol="1270" anchor="ctr" anchorCtr="0">
            <a:noAutofit/>
          </a:bodyPr>
          <a:lstStyle/>
          <a:p>
            <a:pPr algn="ctr" defTabSz="266700">
              <a:lnSpc>
                <a:spcPct val="90000"/>
              </a:lnSpc>
              <a:spcBef>
                <a:spcPct val="0"/>
              </a:spcBef>
              <a:spcAft>
                <a:spcPct val="35000"/>
              </a:spcAft>
            </a:pPr>
            <a:r>
              <a:rPr lang="en-US" sz="900" b="1" u="sng" dirty="0"/>
              <a:t>Street Laborer</a:t>
            </a:r>
          </a:p>
          <a:p>
            <a:pPr algn="ctr" defTabSz="266700">
              <a:lnSpc>
                <a:spcPct val="90000"/>
              </a:lnSpc>
              <a:spcBef>
                <a:spcPct val="0"/>
              </a:spcBef>
              <a:spcAft>
                <a:spcPct val="35000"/>
              </a:spcAft>
            </a:pPr>
            <a:r>
              <a:rPr lang="en-US" sz="900" dirty="0"/>
              <a:t>Connor Lee</a:t>
            </a:r>
          </a:p>
        </p:txBody>
      </p:sp>
      <p:sp>
        <p:nvSpPr>
          <p:cNvPr id="48" name="Freeform: Shape 47">
            <a:extLst>
              <a:ext uri="{FF2B5EF4-FFF2-40B4-BE49-F238E27FC236}">
                <a16:creationId xmlns:a16="http://schemas.microsoft.com/office/drawing/2014/main" id="{F42FC5AE-532A-4825-93DB-0DB983604563}"/>
              </a:ext>
            </a:extLst>
          </p:cNvPr>
          <p:cNvSpPr/>
          <p:nvPr/>
        </p:nvSpPr>
        <p:spPr>
          <a:xfrm>
            <a:off x="7560396" y="4584867"/>
            <a:ext cx="941599" cy="445172"/>
          </a:xfrm>
          <a:custGeom>
            <a:avLst/>
            <a:gdLst>
              <a:gd name="connsiteX0" fmla="*/ 0 w 873665"/>
              <a:gd name="connsiteY0" fmla="*/ 0 h 436832"/>
              <a:gd name="connsiteX1" fmla="*/ 873665 w 873665"/>
              <a:gd name="connsiteY1" fmla="*/ 0 h 436832"/>
              <a:gd name="connsiteX2" fmla="*/ 873665 w 873665"/>
              <a:gd name="connsiteY2" fmla="*/ 436832 h 436832"/>
              <a:gd name="connsiteX3" fmla="*/ 0 w 873665"/>
              <a:gd name="connsiteY3" fmla="*/ 436832 h 436832"/>
              <a:gd name="connsiteX4" fmla="*/ 0 w 873665"/>
              <a:gd name="connsiteY4" fmla="*/ 0 h 436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665" h="436832">
                <a:moveTo>
                  <a:pt x="0" y="0"/>
                </a:moveTo>
                <a:lnTo>
                  <a:pt x="873665" y="0"/>
                </a:lnTo>
                <a:lnTo>
                  <a:pt x="873665" y="436832"/>
                </a:lnTo>
                <a:lnTo>
                  <a:pt x="0" y="436832"/>
                </a:lnTo>
                <a:lnTo>
                  <a:pt x="0" y="0"/>
                </a:lnTo>
                <a:close/>
              </a:path>
            </a:pathLst>
          </a:custGeom>
          <a:solidFill>
            <a:schemeClr val="accent1">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3810" tIns="3810" rIns="3810" bIns="3810" numCol="1" spcCol="1270" anchor="ctr" anchorCtr="0">
            <a:noAutofit/>
          </a:bodyPr>
          <a:lstStyle/>
          <a:p>
            <a:pPr algn="ctr" defTabSz="266700">
              <a:lnSpc>
                <a:spcPct val="90000"/>
              </a:lnSpc>
              <a:spcBef>
                <a:spcPct val="0"/>
              </a:spcBef>
              <a:spcAft>
                <a:spcPct val="35000"/>
              </a:spcAft>
            </a:pPr>
            <a:r>
              <a:rPr lang="en-US" sz="900" b="1" u="sng" dirty="0"/>
              <a:t>Street Laborer</a:t>
            </a:r>
          </a:p>
          <a:p>
            <a:pPr algn="ctr" defTabSz="266700">
              <a:lnSpc>
                <a:spcPct val="90000"/>
              </a:lnSpc>
              <a:spcBef>
                <a:spcPct val="0"/>
              </a:spcBef>
              <a:spcAft>
                <a:spcPct val="35000"/>
              </a:spcAft>
            </a:pPr>
            <a:r>
              <a:rPr lang="en-US" sz="900" dirty="0"/>
              <a:t>Matthew Hathcock</a:t>
            </a:r>
          </a:p>
        </p:txBody>
      </p:sp>
      <p:cxnSp>
        <p:nvCxnSpPr>
          <p:cNvPr id="52" name="Straight Connector 51">
            <a:extLst>
              <a:ext uri="{FF2B5EF4-FFF2-40B4-BE49-F238E27FC236}">
                <a16:creationId xmlns:a16="http://schemas.microsoft.com/office/drawing/2014/main" id="{C6BF3E7C-FF27-418D-8666-2391CABD6439}"/>
              </a:ext>
            </a:extLst>
          </p:cNvPr>
          <p:cNvCxnSpPr>
            <a:cxnSpLocks/>
          </p:cNvCxnSpPr>
          <p:nvPr/>
        </p:nvCxnSpPr>
        <p:spPr>
          <a:xfrm>
            <a:off x="3422936" y="3444839"/>
            <a:ext cx="0" cy="10127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1F89522-032D-44C7-A031-6C850874246B}"/>
              </a:ext>
            </a:extLst>
          </p:cNvPr>
          <p:cNvCxnSpPr>
            <a:cxnSpLocks/>
          </p:cNvCxnSpPr>
          <p:nvPr/>
        </p:nvCxnSpPr>
        <p:spPr>
          <a:xfrm>
            <a:off x="4893928" y="3425784"/>
            <a:ext cx="17225" cy="165729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99B361A-8A31-49E2-977A-132740F1B082}"/>
              </a:ext>
            </a:extLst>
          </p:cNvPr>
          <p:cNvCxnSpPr>
            <a:cxnSpLocks/>
          </p:cNvCxnSpPr>
          <p:nvPr/>
        </p:nvCxnSpPr>
        <p:spPr>
          <a:xfrm>
            <a:off x="3420010" y="2648287"/>
            <a:ext cx="0" cy="19621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9F5FD1E-D00C-4963-BD14-EF7FA0226598}"/>
              </a:ext>
            </a:extLst>
          </p:cNvPr>
          <p:cNvCxnSpPr>
            <a:cxnSpLocks/>
          </p:cNvCxnSpPr>
          <p:nvPr/>
        </p:nvCxnSpPr>
        <p:spPr>
          <a:xfrm flipH="1">
            <a:off x="3413043" y="4461150"/>
            <a:ext cx="23644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7A2A470-D33E-409B-ADBD-CE8AE022CC38}"/>
              </a:ext>
            </a:extLst>
          </p:cNvPr>
          <p:cNvCxnSpPr>
            <a:cxnSpLocks/>
          </p:cNvCxnSpPr>
          <p:nvPr/>
        </p:nvCxnSpPr>
        <p:spPr>
          <a:xfrm flipH="1" flipV="1">
            <a:off x="3420010" y="3878670"/>
            <a:ext cx="225435" cy="273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8B04F15-8EE2-4917-B9A5-23E910CFE549}"/>
              </a:ext>
            </a:extLst>
          </p:cNvPr>
          <p:cNvCxnSpPr>
            <a:cxnSpLocks/>
          </p:cNvCxnSpPr>
          <p:nvPr/>
        </p:nvCxnSpPr>
        <p:spPr>
          <a:xfrm flipH="1">
            <a:off x="4909157" y="3875210"/>
            <a:ext cx="239198" cy="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72D62D7C-2C72-43F8-AEBF-0474B8046960}"/>
              </a:ext>
            </a:extLst>
          </p:cNvPr>
          <p:cNvCxnSpPr>
            <a:cxnSpLocks/>
          </p:cNvCxnSpPr>
          <p:nvPr/>
        </p:nvCxnSpPr>
        <p:spPr>
          <a:xfrm flipH="1">
            <a:off x="4909157" y="4454394"/>
            <a:ext cx="23919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190F7A5-D413-4DD9-8FFC-6DB47C223ECB}"/>
              </a:ext>
            </a:extLst>
          </p:cNvPr>
          <p:cNvCxnSpPr>
            <a:cxnSpLocks/>
          </p:cNvCxnSpPr>
          <p:nvPr/>
        </p:nvCxnSpPr>
        <p:spPr>
          <a:xfrm flipH="1" flipV="1">
            <a:off x="4902542" y="5080931"/>
            <a:ext cx="245813" cy="214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30CBFCE-A7E6-49D4-B6D2-000DD56A95FC}"/>
              </a:ext>
            </a:extLst>
          </p:cNvPr>
          <p:cNvCxnSpPr>
            <a:cxnSpLocks/>
          </p:cNvCxnSpPr>
          <p:nvPr/>
        </p:nvCxnSpPr>
        <p:spPr>
          <a:xfrm flipH="1">
            <a:off x="7205129" y="3774622"/>
            <a:ext cx="33831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B28FD4B3-8255-4CC9-B798-06608C102E3C}"/>
              </a:ext>
            </a:extLst>
          </p:cNvPr>
          <p:cNvCxnSpPr>
            <a:cxnSpLocks/>
          </p:cNvCxnSpPr>
          <p:nvPr/>
        </p:nvCxnSpPr>
        <p:spPr>
          <a:xfrm flipH="1" flipV="1">
            <a:off x="7195643" y="4302906"/>
            <a:ext cx="344484" cy="171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9F877F60-2441-4FF3-B681-01C2B0D17666}"/>
              </a:ext>
            </a:extLst>
          </p:cNvPr>
          <p:cNvCxnSpPr>
            <a:cxnSpLocks/>
          </p:cNvCxnSpPr>
          <p:nvPr/>
        </p:nvCxnSpPr>
        <p:spPr>
          <a:xfrm>
            <a:off x="1734986" y="2644886"/>
            <a:ext cx="0" cy="20301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F598E49-ED6A-408C-A17F-90E8363340FE}"/>
              </a:ext>
            </a:extLst>
          </p:cNvPr>
          <p:cNvCxnSpPr>
            <a:cxnSpLocks/>
          </p:cNvCxnSpPr>
          <p:nvPr/>
        </p:nvCxnSpPr>
        <p:spPr>
          <a:xfrm>
            <a:off x="4577651" y="2157630"/>
            <a:ext cx="0" cy="48010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1F27CF6-3228-4F18-BB8C-D7B6D40E09D1}"/>
              </a:ext>
            </a:extLst>
          </p:cNvPr>
          <p:cNvCxnSpPr>
            <a:cxnSpLocks/>
          </p:cNvCxnSpPr>
          <p:nvPr/>
        </p:nvCxnSpPr>
        <p:spPr>
          <a:xfrm flipH="1">
            <a:off x="5340510" y="2647909"/>
            <a:ext cx="705" cy="17495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53737CAD-1DAA-4266-9634-EA85B0E5F5DE}"/>
              </a:ext>
            </a:extLst>
          </p:cNvPr>
          <p:cNvCxnSpPr>
            <a:cxnSpLocks/>
          </p:cNvCxnSpPr>
          <p:nvPr/>
        </p:nvCxnSpPr>
        <p:spPr>
          <a:xfrm flipH="1">
            <a:off x="1724327" y="2647909"/>
            <a:ext cx="5605015" cy="612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4" name="Freeform: Shape 53">
            <a:extLst>
              <a:ext uri="{FF2B5EF4-FFF2-40B4-BE49-F238E27FC236}">
                <a16:creationId xmlns:a16="http://schemas.microsoft.com/office/drawing/2014/main" id="{FEA19FC2-F245-4C58-A3DD-B0B1A4785DEC}"/>
              </a:ext>
            </a:extLst>
          </p:cNvPr>
          <p:cNvSpPr/>
          <p:nvPr/>
        </p:nvSpPr>
        <p:spPr>
          <a:xfrm>
            <a:off x="6888090" y="2825085"/>
            <a:ext cx="930122" cy="595096"/>
          </a:xfrm>
          <a:custGeom>
            <a:avLst/>
            <a:gdLst>
              <a:gd name="connsiteX0" fmla="*/ 0 w 937617"/>
              <a:gd name="connsiteY0" fmla="*/ 0 h 488195"/>
              <a:gd name="connsiteX1" fmla="*/ 937617 w 937617"/>
              <a:gd name="connsiteY1" fmla="*/ 0 h 488195"/>
              <a:gd name="connsiteX2" fmla="*/ 937617 w 937617"/>
              <a:gd name="connsiteY2" fmla="*/ 488195 h 488195"/>
              <a:gd name="connsiteX3" fmla="*/ 0 w 937617"/>
              <a:gd name="connsiteY3" fmla="*/ 488195 h 488195"/>
              <a:gd name="connsiteX4" fmla="*/ 0 w 937617"/>
              <a:gd name="connsiteY4" fmla="*/ 0 h 488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617" h="488195">
                <a:moveTo>
                  <a:pt x="0" y="0"/>
                </a:moveTo>
                <a:lnTo>
                  <a:pt x="937617" y="0"/>
                </a:lnTo>
                <a:lnTo>
                  <a:pt x="937617" y="488195"/>
                </a:lnTo>
                <a:lnTo>
                  <a:pt x="0" y="488195"/>
                </a:lnTo>
                <a:lnTo>
                  <a:pt x="0" y="0"/>
                </a:lnTo>
                <a:close/>
              </a:path>
            </a:pathLst>
          </a:custGeom>
          <a:solidFill>
            <a:schemeClr val="accent6">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4763" tIns="4763" rIns="4763" bIns="4763" numCol="1" spcCol="1270" anchor="ctr" anchorCtr="0">
            <a:noAutofit/>
          </a:bodyPr>
          <a:lstStyle/>
          <a:p>
            <a:pPr algn="ctr" defTabSz="333375">
              <a:lnSpc>
                <a:spcPct val="90000"/>
              </a:lnSpc>
              <a:spcBef>
                <a:spcPct val="0"/>
              </a:spcBef>
              <a:spcAft>
                <a:spcPct val="35000"/>
              </a:spcAft>
            </a:pPr>
            <a:r>
              <a:rPr lang="en-US" sz="900" b="1" u="sng" dirty="0"/>
              <a:t>Street Supervisor</a:t>
            </a:r>
          </a:p>
          <a:p>
            <a:pPr algn="ctr" defTabSz="333375">
              <a:lnSpc>
                <a:spcPct val="90000"/>
              </a:lnSpc>
              <a:spcBef>
                <a:spcPct val="0"/>
              </a:spcBef>
              <a:spcAft>
                <a:spcPct val="35000"/>
              </a:spcAft>
            </a:pPr>
            <a:r>
              <a:rPr lang="en-US" sz="900" dirty="0"/>
              <a:t>Brandon Vermillion</a:t>
            </a:r>
          </a:p>
        </p:txBody>
      </p:sp>
      <p:sp>
        <p:nvSpPr>
          <p:cNvPr id="2" name="Freeform: Shape 1">
            <a:extLst>
              <a:ext uri="{FF2B5EF4-FFF2-40B4-BE49-F238E27FC236}">
                <a16:creationId xmlns:a16="http://schemas.microsoft.com/office/drawing/2014/main" id="{996D1B7A-D3F1-477B-8C5F-466ED4230964}"/>
              </a:ext>
            </a:extLst>
          </p:cNvPr>
          <p:cNvSpPr/>
          <p:nvPr/>
        </p:nvSpPr>
        <p:spPr>
          <a:xfrm>
            <a:off x="614039" y="3536078"/>
            <a:ext cx="869364" cy="445172"/>
          </a:xfrm>
          <a:custGeom>
            <a:avLst/>
            <a:gdLst>
              <a:gd name="connsiteX0" fmla="*/ 0 w 873665"/>
              <a:gd name="connsiteY0" fmla="*/ 0 h 466288"/>
              <a:gd name="connsiteX1" fmla="*/ 873665 w 873665"/>
              <a:gd name="connsiteY1" fmla="*/ 0 h 466288"/>
              <a:gd name="connsiteX2" fmla="*/ 873665 w 873665"/>
              <a:gd name="connsiteY2" fmla="*/ 466288 h 466288"/>
              <a:gd name="connsiteX3" fmla="*/ 0 w 873665"/>
              <a:gd name="connsiteY3" fmla="*/ 466288 h 466288"/>
              <a:gd name="connsiteX4" fmla="*/ 0 w 873665"/>
              <a:gd name="connsiteY4" fmla="*/ 0 h 466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665" h="466288">
                <a:moveTo>
                  <a:pt x="0" y="0"/>
                </a:moveTo>
                <a:lnTo>
                  <a:pt x="873665" y="0"/>
                </a:lnTo>
                <a:lnTo>
                  <a:pt x="873665" y="466288"/>
                </a:lnTo>
                <a:lnTo>
                  <a:pt x="0" y="466288"/>
                </a:lnTo>
                <a:lnTo>
                  <a:pt x="0" y="0"/>
                </a:lnTo>
                <a:close/>
              </a:path>
            </a:pathLst>
          </a:custGeom>
          <a:solidFill>
            <a:schemeClr val="accent4">
              <a:lumMod val="40000"/>
              <a:lumOff val="6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3810" tIns="3810" rIns="3810" bIns="3810" numCol="1" spcCol="1270" anchor="ctr" anchorCtr="0">
            <a:noAutofit/>
          </a:bodyPr>
          <a:lstStyle/>
          <a:p>
            <a:pPr algn="ctr" defTabSz="266700">
              <a:lnSpc>
                <a:spcPct val="90000"/>
              </a:lnSpc>
              <a:spcBef>
                <a:spcPct val="0"/>
              </a:spcBef>
              <a:spcAft>
                <a:spcPct val="35000"/>
              </a:spcAft>
            </a:pPr>
            <a:r>
              <a:rPr lang="en-US" sz="900" b="1" u="sng" dirty="0"/>
              <a:t>Foreman</a:t>
            </a:r>
          </a:p>
          <a:p>
            <a:pPr algn="ctr" defTabSz="266700">
              <a:lnSpc>
                <a:spcPct val="90000"/>
              </a:lnSpc>
              <a:spcBef>
                <a:spcPct val="0"/>
              </a:spcBef>
              <a:spcAft>
                <a:spcPct val="35000"/>
              </a:spcAft>
            </a:pPr>
            <a:r>
              <a:rPr lang="en-US" sz="900" dirty="0"/>
              <a:t>Cory Cooper</a:t>
            </a:r>
          </a:p>
        </p:txBody>
      </p:sp>
      <p:sp>
        <p:nvSpPr>
          <p:cNvPr id="7" name="Freeform: Shape 6">
            <a:extLst>
              <a:ext uri="{FF2B5EF4-FFF2-40B4-BE49-F238E27FC236}">
                <a16:creationId xmlns:a16="http://schemas.microsoft.com/office/drawing/2014/main" id="{A9CF1462-50E3-4555-A4D7-CF74508843EA}"/>
              </a:ext>
            </a:extLst>
          </p:cNvPr>
          <p:cNvSpPr/>
          <p:nvPr/>
        </p:nvSpPr>
        <p:spPr>
          <a:xfrm>
            <a:off x="6951531" y="5688791"/>
            <a:ext cx="866681" cy="445172"/>
          </a:xfrm>
          <a:custGeom>
            <a:avLst/>
            <a:gdLst>
              <a:gd name="connsiteX0" fmla="*/ 0 w 873665"/>
              <a:gd name="connsiteY0" fmla="*/ 0 h 436832"/>
              <a:gd name="connsiteX1" fmla="*/ 873665 w 873665"/>
              <a:gd name="connsiteY1" fmla="*/ 0 h 436832"/>
              <a:gd name="connsiteX2" fmla="*/ 873665 w 873665"/>
              <a:gd name="connsiteY2" fmla="*/ 436832 h 436832"/>
              <a:gd name="connsiteX3" fmla="*/ 0 w 873665"/>
              <a:gd name="connsiteY3" fmla="*/ 436832 h 436832"/>
              <a:gd name="connsiteX4" fmla="*/ 0 w 873665"/>
              <a:gd name="connsiteY4" fmla="*/ 0 h 436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665" h="436832">
                <a:moveTo>
                  <a:pt x="0" y="0"/>
                </a:moveTo>
                <a:lnTo>
                  <a:pt x="873665" y="0"/>
                </a:lnTo>
                <a:lnTo>
                  <a:pt x="873665" y="436832"/>
                </a:lnTo>
                <a:lnTo>
                  <a:pt x="0" y="436832"/>
                </a:lnTo>
                <a:lnTo>
                  <a:pt x="0" y="0"/>
                </a:lnTo>
                <a:close/>
              </a:path>
            </a:pathLst>
          </a:custGeom>
          <a:solidFill>
            <a:schemeClr val="accent1">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3810" tIns="3810" rIns="3810" bIns="3810" numCol="1" spcCol="1270" anchor="ctr" anchorCtr="0">
            <a:noAutofit/>
          </a:bodyPr>
          <a:lstStyle/>
          <a:p>
            <a:pPr algn="ctr" defTabSz="266700">
              <a:lnSpc>
                <a:spcPct val="90000"/>
              </a:lnSpc>
              <a:spcBef>
                <a:spcPct val="0"/>
              </a:spcBef>
              <a:spcAft>
                <a:spcPct val="35000"/>
              </a:spcAft>
            </a:pPr>
            <a:r>
              <a:rPr lang="en-US" sz="900" b="1" u="sng" dirty="0"/>
              <a:t>Street Laborer</a:t>
            </a:r>
          </a:p>
          <a:p>
            <a:pPr algn="ctr" defTabSz="266700">
              <a:lnSpc>
                <a:spcPct val="90000"/>
              </a:lnSpc>
              <a:spcBef>
                <a:spcPct val="0"/>
              </a:spcBef>
              <a:spcAft>
                <a:spcPct val="35000"/>
              </a:spcAft>
            </a:pPr>
            <a:r>
              <a:rPr lang="en-US" sz="900" dirty="0"/>
              <a:t>Chad </a:t>
            </a:r>
            <a:r>
              <a:rPr lang="en-US" sz="900" dirty="0" err="1"/>
              <a:t>Tysinger</a:t>
            </a:r>
            <a:endParaRPr lang="en-US" sz="900" dirty="0"/>
          </a:p>
        </p:txBody>
      </p:sp>
      <p:sp>
        <p:nvSpPr>
          <p:cNvPr id="3" name="Footer Placeholder 2">
            <a:extLst>
              <a:ext uri="{FF2B5EF4-FFF2-40B4-BE49-F238E27FC236}">
                <a16:creationId xmlns:a16="http://schemas.microsoft.com/office/drawing/2014/main" id="{0375DB1E-6A03-4134-88EB-D18A9A40151B}"/>
              </a:ext>
            </a:extLst>
          </p:cNvPr>
          <p:cNvSpPr>
            <a:spLocks noGrp="1"/>
          </p:cNvSpPr>
          <p:nvPr>
            <p:ph type="ftr" sz="quarter" idx="11"/>
          </p:nvPr>
        </p:nvSpPr>
        <p:spPr/>
        <p:txBody>
          <a:bodyPr/>
          <a:lstStyle/>
          <a:p>
            <a:r>
              <a:rPr lang="en-US" dirty="0"/>
              <a:t>Version 20220810</a:t>
            </a:r>
          </a:p>
        </p:txBody>
      </p:sp>
      <p:sp>
        <p:nvSpPr>
          <p:cNvPr id="60" name="Freeform: Shape 59">
            <a:extLst>
              <a:ext uri="{FF2B5EF4-FFF2-40B4-BE49-F238E27FC236}">
                <a16:creationId xmlns:a16="http://schemas.microsoft.com/office/drawing/2014/main" id="{F437C79B-63BC-40EB-BED6-E05F49185D9A}"/>
              </a:ext>
            </a:extLst>
          </p:cNvPr>
          <p:cNvSpPr/>
          <p:nvPr/>
        </p:nvSpPr>
        <p:spPr>
          <a:xfrm>
            <a:off x="2000188" y="3535877"/>
            <a:ext cx="866681" cy="445172"/>
          </a:xfrm>
          <a:custGeom>
            <a:avLst/>
            <a:gdLst>
              <a:gd name="connsiteX0" fmla="*/ 0 w 873665"/>
              <a:gd name="connsiteY0" fmla="*/ 0 h 436832"/>
              <a:gd name="connsiteX1" fmla="*/ 873665 w 873665"/>
              <a:gd name="connsiteY1" fmla="*/ 0 h 436832"/>
              <a:gd name="connsiteX2" fmla="*/ 873665 w 873665"/>
              <a:gd name="connsiteY2" fmla="*/ 436832 h 436832"/>
              <a:gd name="connsiteX3" fmla="*/ 0 w 873665"/>
              <a:gd name="connsiteY3" fmla="*/ 436832 h 436832"/>
              <a:gd name="connsiteX4" fmla="*/ 0 w 873665"/>
              <a:gd name="connsiteY4" fmla="*/ 0 h 436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665" h="436832">
                <a:moveTo>
                  <a:pt x="0" y="0"/>
                </a:moveTo>
                <a:lnTo>
                  <a:pt x="873665" y="0"/>
                </a:lnTo>
                <a:lnTo>
                  <a:pt x="873665" y="436832"/>
                </a:lnTo>
                <a:lnTo>
                  <a:pt x="0" y="436832"/>
                </a:lnTo>
                <a:lnTo>
                  <a:pt x="0" y="0"/>
                </a:lnTo>
                <a:close/>
              </a:path>
            </a:pathLst>
          </a:custGeom>
          <a:solidFill>
            <a:schemeClr val="accent1">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3810" tIns="3810" rIns="3810" bIns="3810" numCol="1" spcCol="1270" anchor="ctr" anchorCtr="0">
            <a:noAutofit/>
          </a:bodyPr>
          <a:lstStyle/>
          <a:p>
            <a:pPr algn="ctr" defTabSz="266700">
              <a:lnSpc>
                <a:spcPct val="90000"/>
              </a:lnSpc>
              <a:spcBef>
                <a:spcPct val="0"/>
              </a:spcBef>
              <a:spcAft>
                <a:spcPct val="35000"/>
              </a:spcAft>
            </a:pPr>
            <a:r>
              <a:rPr lang="en-US" sz="900" b="1" u="sng" dirty="0"/>
              <a:t>D/C Laborer</a:t>
            </a:r>
          </a:p>
          <a:p>
            <a:pPr algn="ctr" defTabSz="266700">
              <a:lnSpc>
                <a:spcPct val="90000"/>
              </a:lnSpc>
              <a:spcBef>
                <a:spcPct val="0"/>
              </a:spcBef>
              <a:spcAft>
                <a:spcPct val="35000"/>
              </a:spcAft>
            </a:pPr>
            <a:r>
              <a:rPr lang="en-US" sz="900" dirty="0"/>
              <a:t>Brogan Brownfield</a:t>
            </a:r>
          </a:p>
        </p:txBody>
      </p:sp>
      <p:sp>
        <p:nvSpPr>
          <p:cNvPr id="61" name="Freeform: Shape 60">
            <a:extLst>
              <a:ext uri="{FF2B5EF4-FFF2-40B4-BE49-F238E27FC236}">
                <a16:creationId xmlns:a16="http://schemas.microsoft.com/office/drawing/2014/main" id="{F361F6B3-F9A2-4305-A092-3466252A13E9}"/>
              </a:ext>
            </a:extLst>
          </p:cNvPr>
          <p:cNvSpPr/>
          <p:nvPr/>
        </p:nvSpPr>
        <p:spPr>
          <a:xfrm>
            <a:off x="7546930" y="4048552"/>
            <a:ext cx="938674" cy="445172"/>
          </a:xfrm>
          <a:custGeom>
            <a:avLst/>
            <a:gdLst>
              <a:gd name="connsiteX0" fmla="*/ 0 w 873665"/>
              <a:gd name="connsiteY0" fmla="*/ 0 h 436832"/>
              <a:gd name="connsiteX1" fmla="*/ 873665 w 873665"/>
              <a:gd name="connsiteY1" fmla="*/ 0 h 436832"/>
              <a:gd name="connsiteX2" fmla="*/ 873665 w 873665"/>
              <a:gd name="connsiteY2" fmla="*/ 436832 h 436832"/>
              <a:gd name="connsiteX3" fmla="*/ 0 w 873665"/>
              <a:gd name="connsiteY3" fmla="*/ 436832 h 436832"/>
              <a:gd name="connsiteX4" fmla="*/ 0 w 873665"/>
              <a:gd name="connsiteY4" fmla="*/ 0 h 436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665" h="436832">
                <a:moveTo>
                  <a:pt x="0" y="0"/>
                </a:moveTo>
                <a:lnTo>
                  <a:pt x="873665" y="0"/>
                </a:lnTo>
                <a:lnTo>
                  <a:pt x="873665" y="436832"/>
                </a:lnTo>
                <a:lnTo>
                  <a:pt x="0" y="436832"/>
                </a:lnTo>
                <a:lnTo>
                  <a:pt x="0" y="0"/>
                </a:lnTo>
                <a:close/>
              </a:path>
            </a:pathLst>
          </a:custGeom>
          <a:solidFill>
            <a:schemeClr val="accent1">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3810" tIns="3810" rIns="3810" bIns="3810" numCol="1" spcCol="1270" anchor="ctr" anchorCtr="0">
            <a:noAutofit/>
          </a:bodyPr>
          <a:lstStyle/>
          <a:p>
            <a:pPr algn="ctr" defTabSz="266700">
              <a:lnSpc>
                <a:spcPct val="90000"/>
              </a:lnSpc>
              <a:spcBef>
                <a:spcPct val="0"/>
              </a:spcBef>
              <a:spcAft>
                <a:spcPct val="35000"/>
              </a:spcAft>
            </a:pPr>
            <a:r>
              <a:rPr lang="en-US" sz="900" b="1" u="sng" dirty="0"/>
              <a:t>Mechanic</a:t>
            </a:r>
          </a:p>
          <a:p>
            <a:pPr algn="ctr" defTabSz="266700">
              <a:lnSpc>
                <a:spcPct val="90000"/>
              </a:lnSpc>
              <a:spcBef>
                <a:spcPct val="0"/>
              </a:spcBef>
              <a:spcAft>
                <a:spcPct val="35000"/>
              </a:spcAft>
            </a:pPr>
            <a:r>
              <a:rPr lang="en-US" sz="900" dirty="0"/>
              <a:t>Todd Baker</a:t>
            </a:r>
          </a:p>
        </p:txBody>
      </p:sp>
      <p:sp>
        <p:nvSpPr>
          <p:cNvPr id="56" name="Freeform: Shape 55">
            <a:extLst>
              <a:ext uri="{FF2B5EF4-FFF2-40B4-BE49-F238E27FC236}">
                <a16:creationId xmlns:a16="http://schemas.microsoft.com/office/drawing/2014/main" id="{4E3ADF12-41D6-4F58-6F68-5610BA2E1F42}"/>
              </a:ext>
            </a:extLst>
          </p:cNvPr>
          <p:cNvSpPr/>
          <p:nvPr/>
        </p:nvSpPr>
        <p:spPr>
          <a:xfrm>
            <a:off x="5141445" y="4859904"/>
            <a:ext cx="866681" cy="445172"/>
          </a:xfrm>
          <a:custGeom>
            <a:avLst/>
            <a:gdLst>
              <a:gd name="connsiteX0" fmla="*/ 0 w 873665"/>
              <a:gd name="connsiteY0" fmla="*/ 0 h 436832"/>
              <a:gd name="connsiteX1" fmla="*/ 873665 w 873665"/>
              <a:gd name="connsiteY1" fmla="*/ 0 h 436832"/>
              <a:gd name="connsiteX2" fmla="*/ 873665 w 873665"/>
              <a:gd name="connsiteY2" fmla="*/ 436832 h 436832"/>
              <a:gd name="connsiteX3" fmla="*/ 0 w 873665"/>
              <a:gd name="connsiteY3" fmla="*/ 436832 h 436832"/>
              <a:gd name="connsiteX4" fmla="*/ 0 w 873665"/>
              <a:gd name="connsiteY4" fmla="*/ 0 h 436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665" h="436832">
                <a:moveTo>
                  <a:pt x="0" y="0"/>
                </a:moveTo>
                <a:lnTo>
                  <a:pt x="873665" y="0"/>
                </a:lnTo>
                <a:lnTo>
                  <a:pt x="873665" y="436832"/>
                </a:lnTo>
                <a:lnTo>
                  <a:pt x="0" y="436832"/>
                </a:lnTo>
                <a:lnTo>
                  <a:pt x="0" y="0"/>
                </a:lnTo>
                <a:close/>
              </a:path>
            </a:pathLst>
          </a:custGeom>
          <a:solidFill>
            <a:schemeClr val="accent1">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3810" tIns="3810" rIns="3810" bIns="3810" numCol="1" spcCol="1270" anchor="ctr" anchorCtr="0">
            <a:noAutofit/>
          </a:bodyPr>
          <a:lstStyle/>
          <a:p>
            <a:pPr algn="ctr" defTabSz="266700">
              <a:lnSpc>
                <a:spcPct val="90000"/>
              </a:lnSpc>
              <a:spcBef>
                <a:spcPct val="0"/>
              </a:spcBef>
              <a:spcAft>
                <a:spcPct val="35000"/>
              </a:spcAft>
            </a:pPr>
            <a:r>
              <a:rPr lang="en-US" sz="900" b="1" u="sng" dirty="0"/>
              <a:t>STP Laborer</a:t>
            </a:r>
          </a:p>
          <a:p>
            <a:pPr algn="ctr" defTabSz="266700">
              <a:lnSpc>
                <a:spcPct val="90000"/>
              </a:lnSpc>
              <a:spcBef>
                <a:spcPct val="0"/>
              </a:spcBef>
              <a:spcAft>
                <a:spcPct val="35000"/>
              </a:spcAft>
            </a:pPr>
            <a:r>
              <a:rPr lang="en-US" sz="900" dirty="0"/>
              <a:t>Ryan Pfeifer</a:t>
            </a:r>
          </a:p>
        </p:txBody>
      </p:sp>
      <p:sp>
        <p:nvSpPr>
          <p:cNvPr id="59" name="Freeform: Shape 58">
            <a:extLst>
              <a:ext uri="{FF2B5EF4-FFF2-40B4-BE49-F238E27FC236}">
                <a16:creationId xmlns:a16="http://schemas.microsoft.com/office/drawing/2014/main" id="{0DC98706-662B-D698-9188-F94A62AD7DD1}"/>
              </a:ext>
            </a:extLst>
          </p:cNvPr>
          <p:cNvSpPr/>
          <p:nvPr/>
        </p:nvSpPr>
        <p:spPr>
          <a:xfrm>
            <a:off x="6340712" y="5136711"/>
            <a:ext cx="866681" cy="445172"/>
          </a:xfrm>
          <a:custGeom>
            <a:avLst/>
            <a:gdLst>
              <a:gd name="connsiteX0" fmla="*/ 0 w 873665"/>
              <a:gd name="connsiteY0" fmla="*/ 0 h 436832"/>
              <a:gd name="connsiteX1" fmla="*/ 873665 w 873665"/>
              <a:gd name="connsiteY1" fmla="*/ 0 h 436832"/>
              <a:gd name="connsiteX2" fmla="*/ 873665 w 873665"/>
              <a:gd name="connsiteY2" fmla="*/ 436832 h 436832"/>
              <a:gd name="connsiteX3" fmla="*/ 0 w 873665"/>
              <a:gd name="connsiteY3" fmla="*/ 436832 h 436832"/>
              <a:gd name="connsiteX4" fmla="*/ 0 w 873665"/>
              <a:gd name="connsiteY4" fmla="*/ 0 h 436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665" h="436832">
                <a:moveTo>
                  <a:pt x="0" y="0"/>
                </a:moveTo>
                <a:lnTo>
                  <a:pt x="873665" y="0"/>
                </a:lnTo>
                <a:lnTo>
                  <a:pt x="873665" y="436832"/>
                </a:lnTo>
                <a:lnTo>
                  <a:pt x="0" y="436832"/>
                </a:lnTo>
                <a:lnTo>
                  <a:pt x="0" y="0"/>
                </a:lnTo>
                <a:close/>
              </a:path>
            </a:pathLst>
          </a:custGeom>
          <a:solidFill>
            <a:schemeClr val="accent1">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3810" tIns="3810" rIns="3810" bIns="3810" numCol="1" spcCol="1270" anchor="ctr" anchorCtr="0">
            <a:noAutofit/>
          </a:bodyPr>
          <a:lstStyle/>
          <a:p>
            <a:pPr algn="ctr" defTabSz="266700">
              <a:lnSpc>
                <a:spcPct val="90000"/>
              </a:lnSpc>
              <a:spcBef>
                <a:spcPct val="0"/>
              </a:spcBef>
              <a:spcAft>
                <a:spcPct val="35000"/>
              </a:spcAft>
            </a:pPr>
            <a:r>
              <a:rPr lang="en-US" sz="900" b="1" u="sng" dirty="0"/>
              <a:t>Street Laborer</a:t>
            </a:r>
          </a:p>
          <a:p>
            <a:pPr algn="ctr" defTabSz="266700">
              <a:lnSpc>
                <a:spcPct val="90000"/>
              </a:lnSpc>
              <a:spcBef>
                <a:spcPct val="0"/>
              </a:spcBef>
              <a:spcAft>
                <a:spcPct val="35000"/>
              </a:spcAft>
            </a:pPr>
            <a:r>
              <a:rPr lang="en-US" sz="900" dirty="0"/>
              <a:t>Matthew Gough</a:t>
            </a:r>
          </a:p>
        </p:txBody>
      </p:sp>
      <p:cxnSp>
        <p:nvCxnSpPr>
          <p:cNvPr id="72" name="Straight Connector 71">
            <a:extLst>
              <a:ext uri="{FF2B5EF4-FFF2-40B4-BE49-F238E27FC236}">
                <a16:creationId xmlns:a16="http://schemas.microsoft.com/office/drawing/2014/main" id="{D3CF75D5-821A-5B68-165A-D21C6E2EE88C}"/>
              </a:ext>
            </a:extLst>
          </p:cNvPr>
          <p:cNvCxnSpPr>
            <a:cxnSpLocks/>
          </p:cNvCxnSpPr>
          <p:nvPr/>
        </p:nvCxnSpPr>
        <p:spPr>
          <a:xfrm flipH="1">
            <a:off x="7207927" y="5371752"/>
            <a:ext cx="34424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6E714EC7-7F4B-9E2F-1DCE-B642A6B82BD1}"/>
              </a:ext>
            </a:extLst>
          </p:cNvPr>
          <p:cNvSpPr/>
          <p:nvPr/>
        </p:nvSpPr>
        <p:spPr>
          <a:xfrm>
            <a:off x="6334716" y="3515387"/>
            <a:ext cx="866681" cy="445172"/>
          </a:xfrm>
          <a:custGeom>
            <a:avLst/>
            <a:gdLst>
              <a:gd name="connsiteX0" fmla="*/ 0 w 873665"/>
              <a:gd name="connsiteY0" fmla="*/ 0 h 436832"/>
              <a:gd name="connsiteX1" fmla="*/ 873665 w 873665"/>
              <a:gd name="connsiteY1" fmla="*/ 0 h 436832"/>
              <a:gd name="connsiteX2" fmla="*/ 873665 w 873665"/>
              <a:gd name="connsiteY2" fmla="*/ 436832 h 436832"/>
              <a:gd name="connsiteX3" fmla="*/ 0 w 873665"/>
              <a:gd name="connsiteY3" fmla="*/ 436832 h 436832"/>
              <a:gd name="connsiteX4" fmla="*/ 0 w 873665"/>
              <a:gd name="connsiteY4" fmla="*/ 0 h 436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665" h="436832">
                <a:moveTo>
                  <a:pt x="0" y="0"/>
                </a:moveTo>
                <a:lnTo>
                  <a:pt x="873665" y="0"/>
                </a:lnTo>
                <a:lnTo>
                  <a:pt x="873665" y="436832"/>
                </a:lnTo>
                <a:lnTo>
                  <a:pt x="0" y="436832"/>
                </a:lnTo>
                <a:lnTo>
                  <a:pt x="0" y="0"/>
                </a:lnTo>
                <a:close/>
              </a:path>
            </a:pathLst>
          </a:custGeom>
          <a:solidFill>
            <a:schemeClr val="accent1">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3810" tIns="3810" rIns="3810" bIns="3810" numCol="1" spcCol="1270" anchor="ctr" anchorCtr="0">
            <a:noAutofit/>
          </a:bodyPr>
          <a:lstStyle/>
          <a:p>
            <a:pPr algn="ctr" defTabSz="266700">
              <a:lnSpc>
                <a:spcPct val="90000"/>
              </a:lnSpc>
              <a:spcBef>
                <a:spcPct val="0"/>
              </a:spcBef>
              <a:spcAft>
                <a:spcPct val="35000"/>
              </a:spcAft>
            </a:pPr>
            <a:r>
              <a:rPr lang="en-US" sz="900" b="1" u="sng" dirty="0"/>
              <a:t>Street Laborer</a:t>
            </a:r>
          </a:p>
          <a:p>
            <a:pPr algn="ctr" defTabSz="266700">
              <a:lnSpc>
                <a:spcPct val="90000"/>
              </a:lnSpc>
              <a:spcBef>
                <a:spcPct val="0"/>
              </a:spcBef>
              <a:spcAft>
                <a:spcPct val="35000"/>
              </a:spcAft>
            </a:pPr>
            <a:r>
              <a:rPr lang="en-US" sz="900" dirty="0"/>
              <a:t>Tom </a:t>
            </a:r>
            <a:r>
              <a:rPr lang="en-US" sz="900" dirty="0" err="1"/>
              <a:t>Bessler</a:t>
            </a:r>
            <a:endParaRPr lang="en-US" sz="900" dirty="0"/>
          </a:p>
        </p:txBody>
      </p:sp>
      <p:cxnSp>
        <p:nvCxnSpPr>
          <p:cNvPr id="9" name="Straight Connector 8">
            <a:extLst>
              <a:ext uri="{FF2B5EF4-FFF2-40B4-BE49-F238E27FC236}">
                <a16:creationId xmlns:a16="http://schemas.microsoft.com/office/drawing/2014/main" id="{6825564E-C9CB-B47B-4C2B-B746D661A210}"/>
              </a:ext>
            </a:extLst>
          </p:cNvPr>
          <p:cNvCxnSpPr>
            <a:cxnSpLocks/>
          </p:cNvCxnSpPr>
          <p:nvPr/>
        </p:nvCxnSpPr>
        <p:spPr>
          <a:xfrm>
            <a:off x="7314593" y="2639149"/>
            <a:ext cx="0" cy="183717"/>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51509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2F2BCB-4584-FC75-F2CA-C6306EC34E1C}"/>
              </a:ext>
            </a:extLst>
          </p:cNvPr>
          <p:cNvSpPr>
            <a:spLocks noGrp="1"/>
          </p:cNvSpPr>
          <p:nvPr>
            <p:ph sz="quarter" idx="1"/>
          </p:nvPr>
        </p:nvSpPr>
        <p:spPr>
          <a:xfrm>
            <a:off x="609600" y="1600200"/>
            <a:ext cx="7924800" cy="4495800"/>
          </a:xfrm>
        </p:spPr>
        <p:txBody>
          <a:bodyPr/>
          <a:lstStyle/>
          <a:p>
            <a:r>
              <a:rPr lang="en-US" dirty="0"/>
              <a:t>Routine Preventive Maintenance</a:t>
            </a:r>
          </a:p>
          <a:p>
            <a:pPr lvl="1"/>
            <a:r>
              <a:rPr lang="en-US" dirty="0"/>
              <a:t>Sanitary and Storm Manhole Inspections</a:t>
            </a:r>
          </a:p>
          <a:p>
            <a:pPr lvl="1"/>
            <a:r>
              <a:rPr lang="en-US" dirty="0"/>
              <a:t>Sanitary and Storm Main Cleaning and Inspections</a:t>
            </a:r>
          </a:p>
          <a:p>
            <a:pPr lvl="1"/>
            <a:r>
              <a:rPr lang="en-US" dirty="0"/>
              <a:t>Storm Inlets, Outfall and Basin Inspections</a:t>
            </a:r>
          </a:p>
          <a:p>
            <a:pPr lvl="1"/>
            <a:r>
              <a:rPr lang="en-US" dirty="0"/>
              <a:t>Water Valve Inspections and Exercising</a:t>
            </a:r>
          </a:p>
          <a:p>
            <a:pPr lvl="1"/>
            <a:r>
              <a:rPr lang="en-US" dirty="0"/>
              <a:t>Hydrant Flushing and Inspections</a:t>
            </a:r>
          </a:p>
          <a:p>
            <a:pPr lvl="1"/>
            <a:r>
              <a:rPr lang="en-US" dirty="0"/>
              <a:t>Street, Sidewalk and Curb Inspections</a:t>
            </a:r>
          </a:p>
          <a:p>
            <a:pPr lvl="1"/>
            <a:r>
              <a:rPr lang="en-US" dirty="0"/>
              <a:t>Facility Maintenance</a:t>
            </a:r>
          </a:p>
          <a:p>
            <a:pPr lvl="1"/>
            <a:r>
              <a:rPr lang="en-US" dirty="0"/>
              <a:t>Fleet Maintenance</a:t>
            </a:r>
          </a:p>
          <a:p>
            <a:pPr marL="365760" lvl="1" indent="0">
              <a:buNone/>
            </a:pPr>
            <a:endParaRPr lang="en-US" dirty="0"/>
          </a:p>
        </p:txBody>
      </p:sp>
      <p:sp>
        <p:nvSpPr>
          <p:cNvPr id="4" name="Title 3">
            <a:extLst>
              <a:ext uri="{FF2B5EF4-FFF2-40B4-BE49-F238E27FC236}">
                <a16:creationId xmlns:a16="http://schemas.microsoft.com/office/drawing/2014/main" id="{65C94C06-A557-6B15-8C2A-67958F389413}"/>
              </a:ext>
            </a:extLst>
          </p:cNvPr>
          <p:cNvSpPr txBox="1">
            <a:spLocks/>
          </p:cNvSpPr>
          <p:nvPr/>
        </p:nvSpPr>
        <p:spPr>
          <a:xfrm>
            <a:off x="3215159" y="549696"/>
            <a:ext cx="2631338" cy="554550"/>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2700"/>
              <a:t>Public Works</a:t>
            </a:r>
            <a:endParaRPr lang="en-US" sz="2700" dirty="0"/>
          </a:p>
        </p:txBody>
      </p:sp>
    </p:spTree>
    <p:extLst>
      <p:ext uri="{BB962C8B-B14F-4D97-AF65-F5344CB8AC3E}">
        <p14:creationId xmlns:p14="http://schemas.microsoft.com/office/powerpoint/2010/main" val="3825916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“E’s” of Great Governance</a:t>
            </a:r>
          </a:p>
        </p:txBody>
      </p:sp>
      <p:sp>
        <p:nvSpPr>
          <p:cNvPr id="3" name="Content Placeholder 2"/>
          <p:cNvSpPr>
            <a:spLocks noGrp="1"/>
          </p:cNvSpPr>
          <p:nvPr>
            <p:ph sz="quarter" idx="1"/>
          </p:nvPr>
        </p:nvSpPr>
        <p:spPr/>
        <p:txBody>
          <a:bodyPr/>
          <a:lstStyle/>
          <a:p>
            <a:pPr marL="0" indent="0" algn="ctr">
              <a:buNone/>
            </a:pPr>
            <a:endParaRPr lang="en-US" dirty="0"/>
          </a:p>
          <a:p>
            <a:pPr marL="0" indent="0" algn="ctr">
              <a:buNone/>
            </a:pPr>
            <a:endParaRPr lang="en-US" sz="3600" dirty="0"/>
          </a:p>
        </p:txBody>
      </p:sp>
      <p:sp>
        <p:nvSpPr>
          <p:cNvPr id="5" name="Rectangle 4"/>
          <p:cNvSpPr/>
          <p:nvPr/>
        </p:nvSpPr>
        <p:spPr>
          <a:xfrm>
            <a:off x="685800" y="1752600"/>
            <a:ext cx="7924800" cy="4708981"/>
          </a:xfrm>
          <a:prstGeom prst="rect">
            <a:avLst/>
          </a:prstGeom>
        </p:spPr>
        <p:txBody>
          <a:bodyPr wrap="square">
            <a:spAutoFit/>
          </a:bodyPr>
          <a:lstStyle/>
          <a:p>
            <a:pPr marL="365760" lvl="1">
              <a:spcBef>
                <a:spcPts val="550"/>
              </a:spcBef>
              <a:buClr>
                <a:srgbClr val="94B6D2"/>
              </a:buClr>
              <a:buSzPct val="70000"/>
            </a:pPr>
            <a:r>
              <a:rPr lang="en-US" altLang="en-US" sz="2800" dirty="0">
                <a:solidFill>
                  <a:prstClr val="black"/>
                </a:solidFill>
              </a:rPr>
              <a:t>According to the National Academy for Public Administration:</a:t>
            </a:r>
          </a:p>
          <a:p>
            <a:pPr marL="640080" lvl="1" indent="-274320">
              <a:spcBef>
                <a:spcPts val="550"/>
              </a:spcBef>
              <a:buClr>
                <a:srgbClr val="94B6D2"/>
              </a:buClr>
              <a:buSzPct val="70000"/>
              <a:buFont typeface="Wingdings 2"/>
              <a:buChar char=""/>
            </a:pPr>
            <a:r>
              <a:rPr lang="en-US" altLang="en-US" sz="2800" dirty="0">
                <a:solidFill>
                  <a:prstClr val="black"/>
                </a:solidFill>
              </a:rPr>
              <a:t>Economy:  The biggest bang for the taxpayers buck</a:t>
            </a:r>
          </a:p>
          <a:p>
            <a:pPr marL="640080" lvl="1" indent="-274320">
              <a:spcBef>
                <a:spcPts val="550"/>
              </a:spcBef>
              <a:buClr>
                <a:srgbClr val="94B6D2"/>
              </a:buClr>
              <a:buSzPct val="70000"/>
              <a:buFont typeface="Wingdings 2"/>
              <a:buChar char=""/>
            </a:pPr>
            <a:r>
              <a:rPr lang="en-US" altLang="en-US" sz="2800" dirty="0">
                <a:solidFill>
                  <a:prstClr val="black"/>
                </a:solidFill>
              </a:rPr>
              <a:t>Efficiency: Most public good in the fastest time and using available resources </a:t>
            </a:r>
          </a:p>
          <a:p>
            <a:pPr marL="640080" lvl="1" indent="-274320">
              <a:spcBef>
                <a:spcPts val="550"/>
              </a:spcBef>
              <a:buClr>
                <a:srgbClr val="94B6D2"/>
              </a:buClr>
              <a:buSzPct val="70000"/>
              <a:buFont typeface="Wingdings 2"/>
              <a:buChar char=""/>
            </a:pPr>
            <a:r>
              <a:rPr lang="en-US" altLang="en-US" sz="2800" dirty="0">
                <a:solidFill>
                  <a:prstClr val="black"/>
                </a:solidFill>
              </a:rPr>
              <a:t>Effectiveness: Are we achieving what we set out to do?</a:t>
            </a:r>
          </a:p>
          <a:p>
            <a:pPr marL="640080" lvl="1" indent="-274320">
              <a:spcBef>
                <a:spcPts val="550"/>
              </a:spcBef>
              <a:buClr>
                <a:srgbClr val="94B6D2"/>
              </a:buClr>
              <a:buSzPct val="70000"/>
              <a:buFont typeface="Wingdings 2"/>
              <a:buChar char=""/>
            </a:pPr>
            <a:r>
              <a:rPr lang="en-US" altLang="en-US" sz="2800" dirty="0">
                <a:solidFill>
                  <a:prstClr val="black"/>
                </a:solidFill>
              </a:rPr>
              <a:t>Equity: Fair, just and equitable management of public institutions</a:t>
            </a:r>
          </a:p>
        </p:txBody>
      </p:sp>
    </p:spTree>
    <p:extLst>
      <p:ext uri="{BB962C8B-B14F-4D97-AF65-F5344CB8AC3E}">
        <p14:creationId xmlns:p14="http://schemas.microsoft.com/office/powerpoint/2010/main" val="29449445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257215B-1DAB-62F1-0E66-B54C84394C2B}"/>
              </a:ext>
            </a:extLst>
          </p:cNvPr>
          <p:cNvCxnSpPr>
            <a:cxnSpLocks/>
          </p:cNvCxnSpPr>
          <p:nvPr/>
        </p:nvCxnSpPr>
        <p:spPr>
          <a:xfrm>
            <a:off x="3769070" y="4552890"/>
            <a:ext cx="22620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094EE48-BDDE-434E-BB19-8AB4449C0848}"/>
              </a:ext>
            </a:extLst>
          </p:cNvPr>
          <p:cNvCxnSpPr>
            <a:cxnSpLocks/>
          </p:cNvCxnSpPr>
          <p:nvPr/>
        </p:nvCxnSpPr>
        <p:spPr>
          <a:xfrm flipH="1">
            <a:off x="1185249" y="3595258"/>
            <a:ext cx="31210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E9A94CE-D2A9-45CB-A7B5-7ED784A2DD32}"/>
              </a:ext>
            </a:extLst>
          </p:cNvPr>
          <p:cNvCxnSpPr>
            <a:cxnSpLocks/>
          </p:cNvCxnSpPr>
          <p:nvPr/>
        </p:nvCxnSpPr>
        <p:spPr>
          <a:xfrm flipV="1">
            <a:off x="4571999" y="1745767"/>
            <a:ext cx="0" cy="11969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C175C82-2FE1-4208-9D31-47E5708C98AA}"/>
              </a:ext>
            </a:extLst>
          </p:cNvPr>
          <p:cNvCxnSpPr>
            <a:cxnSpLocks/>
          </p:cNvCxnSpPr>
          <p:nvPr/>
        </p:nvCxnSpPr>
        <p:spPr>
          <a:xfrm flipH="1" flipV="1">
            <a:off x="4572001" y="2174391"/>
            <a:ext cx="1" cy="13046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79C3F97-5FA8-462C-9BC1-982CC9D7BBDD}"/>
              </a:ext>
            </a:extLst>
          </p:cNvPr>
          <p:cNvCxnSpPr>
            <a:cxnSpLocks/>
          </p:cNvCxnSpPr>
          <p:nvPr/>
        </p:nvCxnSpPr>
        <p:spPr>
          <a:xfrm>
            <a:off x="3762520" y="3198982"/>
            <a:ext cx="22620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686CF3A3-E509-43E4-AB23-39979E783372}"/>
              </a:ext>
            </a:extLst>
          </p:cNvPr>
          <p:cNvCxnSpPr>
            <a:cxnSpLocks/>
          </p:cNvCxnSpPr>
          <p:nvPr/>
        </p:nvCxnSpPr>
        <p:spPr>
          <a:xfrm>
            <a:off x="3762520" y="3654201"/>
            <a:ext cx="22620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277C146C-45AE-4C0E-8E49-D36900D97DA6}"/>
              </a:ext>
            </a:extLst>
          </p:cNvPr>
          <p:cNvCxnSpPr>
            <a:cxnSpLocks/>
          </p:cNvCxnSpPr>
          <p:nvPr/>
        </p:nvCxnSpPr>
        <p:spPr>
          <a:xfrm>
            <a:off x="3769070" y="4109059"/>
            <a:ext cx="22620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2470384F-1E6D-48F6-AC71-237539B1179C}"/>
              </a:ext>
            </a:extLst>
          </p:cNvPr>
          <p:cNvCxnSpPr>
            <a:cxnSpLocks/>
          </p:cNvCxnSpPr>
          <p:nvPr/>
        </p:nvCxnSpPr>
        <p:spPr>
          <a:xfrm>
            <a:off x="6250195" y="3640641"/>
            <a:ext cx="22620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580CC73F-B598-4AAA-ACFC-EC4FA2AA96DD}"/>
              </a:ext>
            </a:extLst>
          </p:cNvPr>
          <p:cNvCxnSpPr>
            <a:cxnSpLocks/>
          </p:cNvCxnSpPr>
          <p:nvPr/>
        </p:nvCxnSpPr>
        <p:spPr>
          <a:xfrm>
            <a:off x="6250195" y="3174043"/>
            <a:ext cx="22620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BAEE0156-2EFF-4C3A-AE06-EC1B72DA79F0}"/>
              </a:ext>
            </a:extLst>
          </p:cNvPr>
          <p:cNvCxnSpPr>
            <a:cxnSpLocks/>
          </p:cNvCxnSpPr>
          <p:nvPr/>
        </p:nvCxnSpPr>
        <p:spPr>
          <a:xfrm>
            <a:off x="6250195" y="4095860"/>
            <a:ext cx="22620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C168D2B6-D89B-4579-A16C-AB87BB02D8BF}"/>
              </a:ext>
            </a:extLst>
          </p:cNvPr>
          <p:cNvCxnSpPr>
            <a:cxnSpLocks/>
          </p:cNvCxnSpPr>
          <p:nvPr/>
        </p:nvCxnSpPr>
        <p:spPr>
          <a:xfrm>
            <a:off x="6252589" y="4554875"/>
            <a:ext cx="22620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12999138-FEAD-4EBD-9FD1-6B90B446E5CE}"/>
              </a:ext>
            </a:extLst>
          </p:cNvPr>
          <p:cNvCxnSpPr>
            <a:cxnSpLocks/>
          </p:cNvCxnSpPr>
          <p:nvPr/>
        </p:nvCxnSpPr>
        <p:spPr>
          <a:xfrm>
            <a:off x="5019808" y="3672975"/>
            <a:ext cx="22620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6726E1-E7BE-444C-A36A-7170E531C815}"/>
              </a:ext>
            </a:extLst>
          </p:cNvPr>
          <p:cNvCxnSpPr>
            <a:cxnSpLocks/>
          </p:cNvCxnSpPr>
          <p:nvPr/>
        </p:nvCxnSpPr>
        <p:spPr>
          <a:xfrm>
            <a:off x="5019808" y="3173125"/>
            <a:ext cx="22620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BFBC3E1D-ED44-4A33-B9C2-FA45655DFB96}"/>
              </a:ext>
            </a:extLst>
          </p:cNvPr>
          <p:cNvCxnSpPr>
            <a:cxnSpLocks/>
          </p:cNvCxnSpPr>
          <p:nvPr/>
        </p:nvCxnSpPr>
        <p:spPr>
          <a:xfrm>
            <a:off x="5019808" y="4128194"/>
            <a:ext cx="22620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6E9E421F-53FF-4561-A9DC-443C38C5064F}"/>
              </a:ext>
            </a:extLst>
          </p:cNvPr>
          <p:cNvCxnSpPr>
            <a:cxnSpLocks/>
          </p:cNvCxnSpPr>
          <p:nvPr/>
        </p:nvCxnSpPr>
        <p:spPr>
          <a:xfrm>
            <a:off x="5026358" y="4583052"/>
            <a:ext cx="22620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7E41408-D339-4E33-B3C5-C8B4399C8560}"/>
              </a:ext>
            </a:extLst>
          </p:cNvPr>
          <p:cNvCxnSpPr>
            <a:cxnSpLocks/>
          </p:cNvCxnSpPr>
          <p:nvPr/>
        </p:nvCxnSpPr>
        <p:spPr>
          <a:xfrm>
            <a:off x="7456832" y="3628182"/>
            <a:ext cx="22620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5E272F88-FA89-4753-8476-C7BA275A3E2E}"/>
              </a:ext>
            </a:extLst>
          </p:cNvPr>
          <p:cNvCxnSpPr>
            <a:cxnSpLocks/>
          </p:cNvCxnSpPr>
          <p:nvPr/>
        </p:nvCxnSpPr>
        <p:spPr>
          <a:xfrm>
            <a:off x="7456832" y="3182366"/>
            <a:ext cx="22620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70C73C20-DEF9-45A8-9306-AC1C09810D2B}"/>
              </a:ext>
            </a:extLst>
          </p:cNvPr>
          <p:cNvCxnSpPr>
            <a:cxnSpLocks/>
          </p:cNvCxnSpPr>
          <p:nvPr/>
        </p:nvCxnSpPr>
        <p:spPr>
          <a:xfrm>
            <a:off x="7456832" y="4083401"/>
            <a:ext cx="22620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3692E07-AC1B-4C17-BD86-F5481913B91E}"/>
              </a:ext>
            </a:extLst>
          </p:cNvPr>
          <p:cNvCxnSpPr>
            <a:cxnSpLocks/>
          </p:cNvCxnSpPr>
          <p:nvPr/>
        </p:nvCxnSpPr>
        <p:spPr>
          <a:xfrm>
            <a:off x="7459226" y="4546572"/>
            <a:ext cx="22620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B1DD4F6-FE09-4C45-B177-854CC0D9B980}"/>
              </a:ext>
            </a:extLst>
          </p:cNvPr>
          <p:cNvCxnSpPr>
            <a:cxnSpLocks/>
          </p:cNvCxnSpPr>
          <p:nvPr/>
        </p:nvCxnSpPr>
        <p:spPr>
          <a:xfrm flipV="1">
            <a:off x="6476401" y="2871101"/>
            <a:ext cx="0" cy="169056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F3EFED49-15EC-4B60-997E-20458FB187BC}"/>
              </a:ext>
            </a:extLst>
          </p:cNvPr>
          <p:cNvCxnSpPr>
            <a:cxnSpLocks/>
          </p:cNvCxnSpPr>
          <p:nvPr/>
        </p:nvCxnSpPr>
        <p:spPr>
          <a:xfrm flipH="1" flipV="1">
            <a:off x="6155454" y="2310367"/>
            <a:ext cx="1837" cy="24964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B50D57F9-A413-47FF-8C86-19181D4A0363}"/>
              </a:ext>
            </a:extLst>
          </p:cNvPr>
          <p:cNvCxnSpPr>
            <a:cxnSpLocks/>
          </p:cNvCxnSpPr>
          <p:nvPr/>
        </p:nvCxnSpPr>
        <p:spPr>
          <a:xfrm flipV="1">
            <a:off x="5246014" y="2914808"/>
            <a:ext cx="0" cy="167485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816FF669-D8BF-4FB9-A9D0-033DB0F57CBF}"/>
              </a:ext>
            </a:extLst>
          </p:cNvPr>
          <p:cNvCxnSpPr>
            <a:cxnSpLocks/>
          </p:cNvCxnSpPr>
          <p:nvPr/>
        </p:nvCxnSpPr>
        <p:spPr>
          <a:xfrm flipH="1" flipV="1">
            <a:off x="3986230" y="2914807"/>
            <a:ext cx="9047" cy="16465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D38673F-F8AE-4294-B6D8-74583BF6EF5B}"/>
              </a:ext>
            </a:extLst>
          </p:cNvPr>
          <p:cNvCxnSpPr>
            <a:cxnSpLocks/>
          </p:cNvCxnSpPr>
          <p:nvPr/>
        </p:nvCxnSpPr>
        <p:spPr>
          <a:xfrm flipV="1">
            <a:off x="7687196" y="2882641"/>
            <a:ext cx="0" cy="167192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28976A7D-9D66-4749-AD4B-5F8CC2252340}"/>
              </a:ext>
            </a:extLst>
          </p:cNvPr>
          <p:cNvCxnSpPr>
            <a:cxnSpLocks/>
          </p:cNvCxnSpPr>
          <p:nvPr/>
        </p:nvCxnSpPr>
        <p:spPr>
          <a:xfrm flipV="1">
            <a:off x="7312715" y="2318434"/>
            <a:ext cx="0" cy="15060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1C9C76FA-0B64-4E6D-B3F7-BBFADDC5488A}"/>
              </a:ext>
            </a:extLst>
          </p:cNvPr>
          <p:cNvCxnSpPr>
            <a:cxnSpLocks/>
          </p:cNvCxnSpPr>
          <p:nvPr/>
        </p:nvCxnSpPr>
        <p:spPr>
          <a:xfrm flipH="1">
            <a:off x="1490026" y="4688776"/>
            <a:ext cx="23306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9" name="Freeform 48"/>
          <p:cNvSpPr/>
          <p:nvPr/>
        </p:nvSpPr>
        <p:spPr>
          <a:xfrm>
            <a:off x="4138973" y="1385613"/>
            <a:ext cx="866053" cy="360154"/>
          </a:xfrm>
          <a:custGeom>
            <a:avLst/>
            <a:gdLst>
              <a:gd name="connsiteX0" fmla="*/ 0 w 910699"/>
              <a:gd name="connsiteY0" fmla="*/ 0 h 574770"/>
              <a:gd name="connsiteX1" fmla="*/ 910699 w 910699"/>
              <a:gd name="connsiteY1" fmla="*/ 0 h 574770"/>
              <a:gd name="connsiteX2" fmla="*/ 910699 w 910699"/>
              <a:gd name="connsiteY2" fmla="*/ 574770 h 574770"/>
              <a:gd name="connsiteX3" fmla="*/ 0 w 910699"/>
              <a:gd name="connsiteY3" fmla="*/ 574770 h 574770"/>
              <a:gd name="connsiteX4" fmla="*/ 0 w 910699"/>
              <a:gd name="connsiteY4" fmla="*/ 0 h 574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0699" h="574770">
                <a:moveTo>
                  <a:pt x="0" y="0"/>
                </a:moveTo>
                <a:lnTo>
                  <a:pt x="910699" y="0"/>
                </a:lnTo>
                <a:lnTo>
                  <a:pt x="910699" y="574770"/>
                </a:lnTo>
                <a:lnTo>
                  <a:pt x="0" y="574770"/>
                </a:lnTo>
                <a:lnTo>
                  <a:pt x="0" y="0"/>
                </a:lnTo>
                <a:close/>
              </a:path>
            </a:pathLst>
          </a:custGeom>
          <a:solidFill>
            <a:schemeClr val="bg1">
              <a:lumMod val="85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n-US" sz="900" b="1" u="sng" dirty="0"/>
              <a:t>Chief of Police</a:t>
            </a:r>
          </a:p>
          <a:p>
            <a:pPr algn="ctr" defTabSz="400050">
              <a:lnSpc>
                <a:spcPct val="90000"/>
              </a:lnSpc>
              <a:spcBef>
                <a:spcPct val="0"/>
              </a:spcBef>
              <a:spcAft>
                <a:spcPct val="35000"/>
              </a:spcAft>
            </a:pPr>
            <a:r>
              <a:rPr lang="en-US" sz="900" dirty="0"/>
              <a:t>Michael McCoy</a:t>
            </a:r>
          </a:p>
        </p:txBody>
      </p:sp>
      <p:sp>
        <p:nvSpPr>
          <p:cNvPr id="51" name="Freeform 50"/>
          <p:cNvSpPr/>
          <p:nvPr/>
        </p:nvSpPr>
        <p:spPr>
          <a:xfrm>
            <a:off x="2979926" y="3006230"/>
            <a:ext cx="891540" cy="377190"/>
          </a:xfrm>
          <a:custGeom>
            <a:avLst/>
            <a:gdLst>
              <a:gd name="connsiteX0" fmla="*/ 0 w 1484610"/>
              <a:gd name="connsiteY0" fmla="*/ 0 h 602896"/>
              <a:gd name="connsiteX1" fmla="*/ 1484610 w 1484610"/>
              <a:gd name="connsiteY1" fmla="*/ 0 h 602896"/>
              <a:gd name="connsiteX2" fmla="*/ 1484610 w 1484610"/>
              <a:gd name="connsiteY2" fmla="*/ 602896 h 602896"/>
              <a:gd name="connsiteX3" fmla="*/ 0 w 1484610"/>
              <a:gd name="connsiteY3" fmla="*/ 602896 h 602896"/>
              <a:gd name="connsiteX4" fmla="*/ 0 w 1484610"/>
              <a:gd name="connsiteY4" fmla="*/ 0 h 602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4610" h="602896">
                <a:moveTo>
                  <a:pt x="0" y="0"/>
                </a:moveTo>
                <a:lnTo>
                  <a:pt x="1484610" y="0"/>
                </a:lnTo>
                <a:lnTo>
                  <a:pt x="1484610" y="602896"/>
                </a:lnTo>
                <a:lnTo>
                  <a:pt x="0" y="602896"/>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n-US" sz="900" b="1" u="sng" dirty="0"/>
              <a:t>Detective</a:t>
            </a:r>
          </a:p>
          <a:p>
            <a:pPr algn="ctr" defTabSz="400050">
              <a:lnSpc>
                <a:spcPct val="90000"/>
              </a:lnSpc>
              <a:spcBef>
                <a:spcPct val="0"/>
              </a:spcBef>
              <a:spcAft>
                <a:spcPct val="35000"/>
              </a:spcAft>
            </a:pPr>
            <a:r>
              <a:rPr lang="en-US" sz="900" dirty="0"/>
              <a:t>Steven </a:t>
            </a:r>
            <a:r>
              <a:rPr lang="en-US" sz="900" dirty="0" err="1"/>
              <a:t>Hinken</a:t>
            </a:r>
            <a:endParaRPr lang="en-US" sz="900" dirty="0"/>
          </a:p>
        </p:txBody>
      </p:sp>
      <p:sp>
        <p:nvSpPr>
          <p:cNvPr id="52" name="Freeform 51"/>
          <p:cNvSpPr/>
          <p:nvPr/>
        </p:nvSpPr>
        <p:spPr>
          <a:xfrm>
            <a:off x="4364917" y="2469037"/>
            <a:ext cx="1028700" cy="445770"/>
          </a:xfrm>
          <a:custGeom>
            <a:avLst/>
            <a:gdLst>
              <a:gd name="connsiteX0" fmla="*/ 0 w 988019"/>
              <a:gd name="connsiteY0" fmla="*/ 0 h 561108"/>
              <a:gd name="connsiteX1" fmla="*/ 988019 w 988019"/>
              <a:gd name="connsiteY1" fmla="*/ 0 h 561108"/>
              <a:gd name="connsiteX2" fmla="*/ 988019 w 988019"/>
              <a:gd name="connsiteY2" fmla="*/ 561108 h 561108"/>
              <a:gd name="connsiteX3" fmla="*/ 0 w 988019"/>
              <a:gd name="connsiteY3" fmla="*/ 561108 h 561108"/>
              <a:gd name="connsiteX4" fmla="*/ 0 w 988019"/>
              <a:gd name="connsiteY4" fmla="*/ 0 h 561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019" h="561108">
                <a:moveTo>
                  <a:pt x="0" y="0"/>
                </a:moveTo>
                <a:lnTo>
                  <a:pt x="988019" y="0"/>
                </a:lnTo>
                <a:lnTo>
                  <a:pt x="988019" y="561108"/>
                </a:lnTo>
                <a:lnTo>
                  <a:pt x="0" y="561108"/>
                </a:lnTo>
                <a:lnTo>
                  <a:pt x="0" y="0"/>
                </a:lnTo>
                <a:close/>
              </a:path>
            </a:pathLst>
          </a:custGeom>
          <a:solidFill>
            <a:schemeClr val="accent1">
              <a:lumMod val="40000"/>
              <a:lumOff val="6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n-US" sz="900" b="1" u="sng" dirty="0"/>
              <a:t>1</a:t>
            </a:r>
            <a:r>
              <a:rPr lang="en-US" sz="900" b="1" u="sng" baseline="30000" dirty="0"/>
              <a:t>st</a:t>
            </a:r>
            <a:r>
              <a:rPr lang="en-US" sz="900" b="1" u="sng" dirty="0"/>
              <a:t> Shift Sergeant</a:t>
            </a:r>
          </a:p>
          <a:p>
            <a:pPr algn="ctr" defTabSz="400050">
              <a:lnSpc>
                <a:spcPct val="90000"/>
              </a:lnSpc>
              <a:spcBef>
                <a:spcPct val="0"/>
              </a:spcBef>
              <a:spcAft>
                <a:spcPct val="35000"/>
              </a:spcAft>
            </a:pPr>
            <a:r>
              <a:rPr lang="en-US" sz="900" dirty="0"/>
              <a:t>Brian Simpson</a:t>
            </a:r>
          </a:p>
        </p:txBody>
      </p:sp>
      <p:sp>
        <p:nvSpPr>
          <p:cNvPr id="55" name="Freeform 54"/>
          <p:cNvSpPr/>
          <p:nvPr/>
        </p:nvSpPr>
        <p:spPr>
          <a:xfrm>
            <a:off x="5587061" y="2472762"/>
            <a:ext cx="1028700" cy="445770"/>
          </a:xfrm>
          <a:custGeom>
            <a:avLst/>
            <a:gdLst>
              <a:gd name="connsiteX0" fmla="*/ 0 w 1122968"/>
              <a:gd name="connsiteY0" fmla="*/ 0 h 545918"/>
              <a:gd name="connsiteX1" fmla="*/ 1122968 w 1122968"/>
              <a:gd name="connsiteY1" fmla="*/ 0 h 545918"/>
              <a:gd name="connsiteX2" fmla="*/ 1122968 w 1122968"/>
              <a:gd name="connsiteY2" fmla="*/ 545918 h 545918"/>
              <a:gd name="connsiteX3" fmla="*/ 0 w 1122968"/>
              <a:gd name="connsiteY3" fmla="*/ 545918 h 545918"/>
              <a:gd name="connsiteX4" fmla="*/ 0 w 1122968"/>
              <a:gd name="connsiteY4" fmla="*/ 0 h 545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968" h="545918">
                <a:moveTo>
                  <a:pt x="0" y="0"/>
                </a:moveTo>
                <a:lnTo>
                  <a:pt x="1122968" y="0"/>
                </a:lnTo>
                <a:lnTo>
                  <a:pt x="1122968" y="545918"/>
                </a:lnTo>
                <a:lnTo>
                  <a:pt x="0" y="545918"/>
                </a:lnTo>
                <a:lnTo>
                  <a:pt x="0" y="0"/>
                </a:lnTo>
                <a:close/>
              </a:path>
            </a:pathLst>
          </a:custGeom>
          <a:solidFill>
            <a:schemeClr val="accent1">
              <a:lumMod val="40000"/>
              <a:lumOff val="6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n-US" sz="900" b="1" u="sng" dirty="0"/>
              <a:t>2</a:t>
            </a:r>
            <a:r>
              <a:rPr lang="en-US" sz="900" b="1" u="sng" baseline="30000" dirty="0"/>
              <a:t>nd</a:t>
            </a:r>
            <a:r>
              <a:rPr lang="en-US" sz="900" b="1" u="sng" dirty="0"/>
              <a:t> Shift Sergeant</a:t>
            </a:r>
          </a:p>
          <a:p>
            <a:pPr algn="ctr" defTabSz="400050">
              <a:lnSpc>
                <a:spcPct val="90000"/>
              </a:lnSpc>
              <a:spcBef>
                <a:spcPct val="0"/>
              </a:spcBef>
              <a:spcAft>
                <a:spcPct val="35000"/>
              </a:spcAft>
            </a:pPr>
            <a:r>
              <a:rPr lang="en-US" sz="900" dirty="0"/>
              <a:t>Josh Sutter</a:t>
            </a:r>
          </a:p>
        </p:txBody>
      </p:sp>
      <p:sp>
        <p:nvSpPr>
          <p:cNvPr id="58" name="Freeform 57"/>
          <p:cNvSpPr/>
          <p:nvPr/>
        </p:nvSpPr>
        <p:spPr>
          <a:xfrm>
            <a:off x="6801095" y="2475298"/>
            <a:ext cx="1028700" cy="445770"/>
          </a:xfrm>
          <a:custGeom>
            <a:avLst/>
            <a:gdLst>
              <a:gd name="connsiteX0" fmla="*/ 0 w 923560"/>
              <a:gd name="connsiteY0" fmla="*/ 0 h 531811"/>
              <a:gd name="connsiteX1" fmla="*/ 923560 w 923560"/>
              <a:gd name="connsiteY1" fmla="*/ 0 h 531811"/>
              <a:gd name="connsiteX2" fmla="*/ 923560 w 923560"/>
              <a:gd name="connsiteY2" fmla="*/ 531811 h 531811"/>
              <a:gd name="connsiteX3" fmla="*/ 0 w 923560"/>
              <a:gd name="connsiteY3" fmla="*/ 531811 h 531811"/>
              <a:gd name="connsiteX4" fmla="*/ 0 w 923560"/>
              <a:gd name="connsiteY4" fmla="*/ 0 h 53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560" h="531811">
                <a:moveTo>
                  <a:pt x="0" y="0"/>
                </a:moveTo>
                <a:lnTo>
                  <a:pt x="923560" y="0"/>
                </a:lnTo>
                <a:lnTo>
                  <a:pt x="923560" y="531811"/>
                </a:lnTo>
                <a:lnTo>
                  <a:pt x="0" y="531811"/>
                </a:lnTo>
                <a:lnTo>
                  <a:pt x="0" y="0"/>
                </a:lnTo>
                <a:close/>
              </a:path>
            </a:pathLst>
          </a:custGeom>
          <a:solidFill>
            <a:schemeClr val="accent1">
              <a:lumMod val="40000"/>
              <a:lumOff val="6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n-US" sz="900" b="1" u="sng" dirty="0"/>
              <a:t>3</a:t>
            </a:r>
            <a:r>
              <a:rPr lang="en-US" sz="900" b="1" u="sng" baseline="30000" dirty="0"/>
              <a:t>rd</a:t>
            </a:r>
            <a:r>
              <a:rPr lang="en-US" sz="900" b="1" u="sng" dirty="0"/>
              <a:t> Shift Sergeant</a:t>
            </a:r>
          </a:p>
          <a:p>
            <a:pPr algn="ctr" defTabSz="400050">
              <a:lnSpc>
                <a:spcPct val="90000"/>
              </a:lnSpc>
              <a:spcBef>
                <a:spcPct val="0"/>
              </a:spcBef>
              <a:spcAft>
                <a:spcPct val="35000"/>
              </a:spcAft>
            </a:pPr>
            <a:r>
              <a:rPr lang="en-US" sz="900" dirty="0"/>
              <a:t>Jacob Cernek</a:t>
            </a:r>
          </a:p>
        </p:txBody>
      </p:sp>
      <p:sp>
        <p:nvSpPr>
          <p:cNvPr id="61" name="Freeform 60"/>
          <p:cNvSpPr/>
          <p:nvPr/>
        </p:nvSpPr>
        <p:spPr>
          <a:xfrm>
            <a:off x="4062961" y="1837054"/>
            <a:ext cx="1018078" cy="382792"/>
          </a:xfrm>
          <a:custGeom>
            <a:avLst/>
            <a:gdLst>
              <a:gd name="connsiteX0" fmla="*/ 0 w 1228043"/>
              <a:gd name="connsiteY0" fmla="*/ 0 h 350096"/>
              <a:gd name="connsiteX1" fmla="*/ 1228043 w 1228043"/>
              <a:gd name="connsiteY1" fmla="*/ 0 h 350096"/>
              <a:gd name="connsiteX2" fmla="*/ 1228043 w 1228043"/>
              <a:gd name="connsiteY2" fmla="*/ 350096 h 350096"/>
              <a:gd name="connsiteX3" fmla="*/ 0 w 1228043"/>
              <a:gd name="connsiteY3" fmla="*/ 350096 h 350096"/>
              <a:gd name="connsiteX4" fmla="*/ 0 w 1228043"/>
              <a:gd name="connsiteY4" fmla="*/ 0 h 350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043" h="350096">
                <a:moveTo>
                  <a:pt x="0" y="0"/>
                </a:moveTo>
                <a:lnTo>
                  <a:pt x="1228043" y="0"/>
                </a:lnTo>
                <a:lnTo>
                  <a:pt x="1228043" y="350096"/>
                </a:lnTo>
                <a:lnTo>
                  <a:pt x="0" y="350096"/>
                </a:lnTo>
                <a:lnTo>
                  <a:pt x="0" y="0"/>
                </a:lnTo>
                <a:close/>
              </a:path>
            </a:pathLst>
          </a:custGeom>
          <a:solidFill>
            <a:schemeClr val="accent1">
              <a:lumMod val="40000"/>
              <a:lumOff val="60000"/>
            </a:schemeClr>
          </a:solidFill>
          <a:scene3d>
            <a:camera prst="orthographicFront"/>
            <a:lightRig rig="flat" dir="t"/>
          </a:scene3d>
          <a:sp3d prstMaterial="dkEdge">
            <a:bevelT w="8200" h="38100"/>
          </a:sp3d>
        </p:spPr>
        <p:style>
          <a:lnRef idx="0">
            <a:schemeClr val="lt1">
              <a:shade val="80000"/>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n-US" sz="900" b="1" u="sng" dirty="0"/>
              <a:t>Deputy Police Chief</a:t>
            </a:r>
          </a:p>
          <a:p>
            <a:pPr algn="ctr" defTabSz="400050">
              <a:lnSpc>
                <a:spcPct val="90000"/>
              </a:lnSpc>
              <a:spcBef>
                <a:spcPct val="0"/>
              </a:spcBef>
              <a:spcAft>
                <a:spcPct val="35000"/>
              </a:spcAft>
            </a:pPr>
            <a:r>
              <a:rPr lang="en-US" sz="900" dirty="0"/>
              <a:t>Jeff Stevens </a:t>
            </a:r>
          </a:p>
        </p:txBody>
      </p:sp>
      <p:sp>
        <p:nvSpPr>
          <p:cNvPr id="2" name="TextBox 1"/>
          <p:cNvSpPr txBox="1"/>
          <p:nvPr/>
        </p:nvSpPr>
        <p:spPr>
          <a:xfrm>
            <a:off x="3103331" y="898657"/>
            <a:ext cx="2937334" cy="507831"/>
          </a:xfrm>
          <a:prstGeom prst="rect">
            <a:avLst/>
          </a:prstGeom>
          <a:noFill/>
        </p:spPr>
        <p:txBody>
          <a:bodyPr wrap="square" rtlCol="0">
            <a:spAutoFit/>
          </a:bodyPr>
          <a:lstStyle/>
          <a:p>
            <a:pPr algn="ctr"/>
            <a:r>
              <a:rPr lang="en-US" sz="2700" dirty="0"/>
              <a:t>Police Department</a:t>
            </a:r>
          </a:p>
        </p:txBody>
      </p:sp>
      <p:sp>
        <p:nvSpPr>
          <p:cNvPr id="65" name="Freeform 50">
            <a:extLst>
              <a:ext uri="{FF2B5EF4-FFF2-40B4-BE49-F238E27FC236}">
                <a16:creationId xmlns:a16="http://schemas.microsoft.com/office/drawing/2014/main" id="{625D1D00-8D51-45D9-898E-F53AA26B4892}"/>
              </a:ext>
            </a:extLst>
          </p:cNvPr>
          <p:cNvSpPr/>
          <p:nvPr/>
        </p:nvSpPr>
        <p:spPr>
          <a:xfrm>
            <a:off x="278270" y="2775356"/>
            <a:ext cx="921404" cy="452172"/>
          </a:xfrm>
          <a:custGeom>
            <a:avLst/>
            <a:gdLst>
              <a:gd name="connsiteX0" fmla="*/ 0 w 1484610"/>
              <a:gd name="connsiteY0" fmla="*/ 0 h 602896"/>
              <a:gd name="connsiteX1" fmla="*/ 1484610 w 1484610"/>
              <a:gd name="connsiteY1" fmla="*/ 0 h 602896"/>
              <a:gd name="connsiteX2" fmla="*/ 1484610 w 1484610"/>
              <a:gd name="connsiteY2" fmla="*/ 602896 h 602896"/>
              <a:gd name="connsiteX3" fmla="*/ 0 w 1484610"/>
              <a:gd name="connsiteY3" fmla="*/ 602896 h 602896"/>
              <a:gd name="connsiteX4" fmla="*/ 0 w 1484610"/>
              <a:gd name="connsiteY4" fmla="*/ 0 h 602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4610" h="602896">
                <a:moveTo>
                  <a:pt x="0" y="0"/>
                </a:moveTo>
                <a:lnTo>
                  <a:pt x="1484610" y="0"/>
                </a:lnTo>
                <a:lnTo>
                  <a:pt x="1484610" y="602896"/>
                </a:lnTo>
                <a:lnTo>
                  <a:pt x="0" y="602896"/>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n-US" sz="900" b="1" u="sng" dirty="0"/>
              <a:t>Admin. Assistant</a:t>
            </a:r>
          </a:p>
          <a:p>
            <a:pPr algn="ctr" defTabSz="400050">
              <a:lnSpc>
                <a:spcPct val="90000"/>
              </a:lnSpc>
              <a:spcBef>
                <a:spcPct val="0"/>
              </a:spcBef>
              <a:spcAft>
                <a:spcPct val="35000"/>
              </a:spcAft>
            </a:pPr>
            <a:r>
              <a:rPr lang="en-US" sz="900" dirty="0"/>
              <a:t> Linda </a:t>
            </a:r>
            <a:r>
              <a:rPr lang="en-US" sz="900" dirty="0" err="1"/>
              <a:t>Storer</a:t>
            </a:r>
            <a:endParaRPr lang="en-US" sz="900" dirty="0"/>
          </a:p>
        </p:txBody>
      </p:sp>
      <p:sp>
        <p:nvSpPr>
          <p:cNvPr id="66" name="Freeform 50">
            <a:extLst>
              <a:ext uri="{FF2B5EF4-FFF2-40B4-BE49-F238E27FC236}">
                <a16:creationId xmlns:a16="http://schemas.microsoft.com/office/drawing/2014/main" id="{94CB0FC9-71B4-42A7-B8F6-B9352D9223D4}"/>
              </a:ext>
            </a:extLst>
          </p:cNvPr>
          <p:cNvSpPr/>
          <p:nvPr/>
        </p:nvSpPr>
        <p:spPr>
          <a:xfrm>
            <a:off x="1725724" y="3008385"/>
            <a:ext cx="949565" cy="561706"/>
          </a:xfrm>
          <a:custGeom>
            <a:avLst/>
            <a:gdLst>
              <a:gd name="connsiteX0" fmla="*/ 0 w 1484610"/>
              <a:gd name="connsiteY0" fmla="*/ 0 h 602896"/>
              <a:gd name="connsiteX1" fmla="*/ 1484610 w 1484610"/>
              <a:gd name="connsiteY1" fmla="*/ 0 h 602896"/>
              <a:gd name="connsiteX2" fmla="*/ 1484610 w 1484610"/>
              <a:gd name="connsiteY2" fmla="*/ 602896 h 602896"/>
              <a:gd name="connsiteX3" fmla="*/ 0 w 1484610"/>
              <a:gd name="connsiteY3" fmla="*/ 602896 h 602896"/>
              <a:gd name="connsiteX4" fmla="*/ 0 w 1484610"/>
              <a:gd name="connsiteY4" fmla="*/ 0 h 602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4610" h="602896">
                <a:moveTo>
                  <a:pt x="0" y="0"/>
                </a:moveTo>
                <a:lnTo>
                  <a:pt x="1484610" y="0"/>
                </a:lnTo>
                <a:lnTo>
                  <a:pt x="1484610" y="602896"/>
                </a:lnTo>
                <a:lnTo>
                  <a:pt x="0" y="602896"/>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n-US" sz="900" b="1" u="sng" dirty="0"/>
              <a:t>P/T Sergeant</a:t>
            </a:r>
          </a:p>
          <a:p>
            <a:pPr algn="ctr" defTabSz="400050">
              <a:lnSpc>
                <a:spcPct val="90000"/>
              </a:lnSpc>
              <a:spcBef>
                <a:spcPct val="0"/>
              </a:spcBef>
              <a:spcAft>
                <a:spcPct val="35000"/>
              </a:spcAft>
            </a:pPr>
            <a:r>
              <a:rPr lang="en-US" sz="900" dirty="0"/>
              <a:t>Brad Marshall</a:t>
            </a:r>
          </a:p>
          <a:p>
            <a:pPr algn="ctr" defTabSz="400050">
              <a:lnSpc>
                <a:spcPct val="90000"/>
              </a:lnSpc>
              <a:spcBef>
                <a:spcPct val="0"/>
              </a:spcBef>
              <a:spcAft>
                <a:spcPct val="35000"/>
              </a:spcAft>
            </a:pPr>
            <a:r>
              <a:rPr lang="en-US" sz="900" dirty="0"/>
              <a:t>Lyle Baele</a:t>
            </a:r>
          </a:p>
        </p:txBody>
      </p:sp>
      <p:sp>
        <p:nvSpPr>
          <p:cNvPr id="67" name="Freeform 50">
            <a:extLst>
              <a:ext uri="{FF2B5EF4-FFF2-40B4-BE49-F238E27FC236}">
                <a16:creationId xmlns:a16="http://schemas.microsoft.com/office/drawing/2014/main" id="{D7DE194C-927E-468E-846E-3D6DE2A4A186}"/>
              </a:ext>
            </a:extLst>
          </p:cNvPr>
          <p:cNvSpPr/>
          <p:nvPr/>
        </p:nvSpPr>
        <p:spPr>
          <a:xfrm>
            <a:off x="277261" y="3360364"/>
            <a:ext cx="919744" cy="452172"/>
          </a:xfrm>
          <a:custGeom>
            <a:avLst/>
            <a:gdLst>
              <a:gd name="connsiteX0" fmla="*/ 0 w 1484610"/>
              <a:gd name="connsiteY0" fmla="*/ 0 h 602896"/>
              <a:gd name="connsiteX1" fmla="*/ 1484610 w 1484610"/>
              <a:gd name="connsiteY1" fmla="*/ 0 h 602896"/>
              <a:gd name="connsiteX2" fmla="*/ 1484610 w 1484610"/>
              <a:gd name="connsiteY2" fmla="*/ 602896 h 602896"/>
              <a:gd name="connsiteX3" fmla="*/ 0 w 1484610"/>
              <a:gd name="connsiteY3" fmla="*/ 602896 h 602896"/>
              <a:gd name="connsiteX4" fmla="*/ 0 w 1484610"/>
              <a:gd name="connsiteY4" fmla="*/ 0 h 602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4610" h="602896">
                <a:moveTo>
                  <a:pt x="0" y="0"/>
                </a:moveTo>
                <a:lnTo>
                  <a:pt x="1484610" y="0"/>
                </a:lnTo>
                <a:lnTo>
                  <a:pt x="1484610" y="602896"/>
                </a:lnTo>
                <a:lnTo>
                  <a:pt x="0" y="602896"/>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n-US" sz="900" b="1" u="sng" dirty="0"/>
              <a:t>Admin. Officer</a:t>
            </a:r>
          </a:p>
          <a:p>
            <a:pPr algn="ctr" defTabSz="400050">
              <a:lnSpc>
                <a:spcPct val="90000"/>
              </a:lnSpc>
              <a:spcBef>
                <a:spcPct val="0"/>
              </a:spcBef>
              <a:spcAft>
                <a:spcPct val="35000"/>
              </a:spcAft>
            </a:pPr>
            <a:r>
              <a:rPr lang="en-US" sz="900" dirty="0"/>
              <a:t> Bethany Duley</a:t>
            </a:r>
          </a:p>
        </p:txBody>
      </p:sp>
      <p:sp>
        <p:nvSpPr>
          <p:cNvPr id="69" name="Freeform 50">
            <a:extLst>
              <a:ext uri="{FF2B5EF4-FFF2-40B4-BE49-F238E27FC236}">
                <a16:creationId xmlns:a16="http://schemas.microsoft.com/office/drawing/2014/main" id="{AB53B83E-5C9A-4160-AA88-6F351E31AFA9}"/>
              </a:ext>
            </a:extLst>
          </p:cNvPr>
          <p:cNvSpPr/>
          <p:nvPr/>
        </p:nvSpPr>
        <p:spPr>
          <a:xfrm>
            <a:off x="269944" y="3896855"/>
            <a:ext cx="932466" cy="887712"/>
          </a:xfrm>
          <a:custGeom>
            <a:avLst/>
            <a:gdLst>
              <a:gd name="connsiteX0" fmla="*/ 0 w 1484610"/>
              <a:gd name="connsiteY0" fmla="*/ 0 h 602896"/>
              <a:gd name="connsiteX1" fmla="*/ 1484610 w 1484610"/>
              <a:gd name="connsiteY1" fmla="*/ 0 h 602896"/>
              <a:gd name="connsiteX2" fmla="*/ 1484610 w 1484610"/>
              <a:gd name="connsiteY2" fmla="*/ 602896 h 602896"/>
              <a:gd name="connsiteX3" fmla="*/ 0 w 1484610"/>
              <a:gd name="connsiteY3" fmla="*/ 602896 h 602896"/>
              <a:gd name="connsiteX4" fmla="*/ 0 w 1484610"/>
              <a:gd name="connsiteY4" fmla="*/ 0 h 602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4610" h="602896">
                <a:moveTo>
                  <a:pt x="0" y="0"/>
                </a:moveTo>
                <a:lnTo>
                  <a:pt x="1484610" y="0"/>
                </a:lnTo>
                <a:lnTo>
                  <a:pt x="1484610" y="602896"/>
                </a:lnTo>
                <a:lnTo>
                  <a:pt x="0" y="602896"/>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n-US" sz="900" b="1" u="sng" dirty="0"/>
              <a:t>Admin. Specialist</a:t>
            </a:r>
          </a:p>
          <a:p>
            <a:pPr algn="ctr" defTabSz="400050">
              <a:lnSpc>
                <a:spcPct val="90000"/>
              </a:lnSpc>
              <a:spcBef>
                <a:spcPct val="0"/>
              </a:spcBef>
              <a:spcAft>
                <a:spcPct val="35000"/>
              </a:spcAft>
            </a:pPr>
            <a:r>
              <a:rPr lang="en-US" sz="900" dirty="0"/>
              <a:t>Rebecca Harper</a:t>
            </a:r>
          </a:p>
          <a:p>
            <a:pPr algn="ctr" defTabSz="400050">
              <a:lnSpc>
                <a:spcPct val="90000"/>
              </a:lnSpc>
              <a:spcBef>
                <a:spcPct val="0"/>
              </a:spcBef>
              <a:spcAft>
                <a:spcPct val="35000"/>
              </a:spcAft>
            </a:pPr>
            <a:r>
              <a:rPr lang="en-US" sz="900" dirty="0"/>
              <a:t>Courtney Williams</a:t>
            </a:r>
          </a:p>
          <a:p>
            <a:pPr algn="ctr" defTabSz="400050">
              <a:lnSpc>
                <a:spcPct val="90000"/>
              </a:lnSpc>
              <a:spcBef>
                <a:spcPct val="0"/>
              </a:spcBef>
              <a:spcAft>
                <a:spcPct val="35000"/>
              </a:spcAft>
            </a:pPr>
            <a:r>
              <a:rPr lang="en-US" sz="900" dirty="0"/>
              <a:t>Sherry Guimond</a:t>
            </a:r>
          </a:p>
        </p:txBody>
      </p:sp>
      <p:sp>
        <p:nvSpPr>
          <p:cNvPr id="71" name="Freeform 50">
            <a:extLst>
              <a:ext uri="{FF2B5EF4-FFF2-40B4-BE49-F238E27FC236}">
                <a16:creationId xmlns:a16="http://schemas.microsoft.com/office/drawing/2014/main" id="{153EE5C2-C336-4518-B14E-B6E8D089BB77}"/>
              </a:ext>
            </a:extLst>
          </p:cNvPr>
          <p:cNvSpPr/>
          <p:nvPr/>
        </p:nvSpPr>
        <p:spPr>
          <a:xfrm>
            <a:off x="285045" y="4874039"/>
            <a:ext cx="915966" cy="568971"/>
          </a:xfrm>
          <a:custGeom>
            <a:avLst/>
            <a:gdLst>
              <a:gd name="connsiteX0" fmla="*/ 0 w 1484610"/>
              <a:gd name="connsiteY0" fmla="*/ 0 h 602896"/>
              <a:gd name="connsiteX1" fmla="*/ 1484610 w 1484610"/>
              <a:gd name="connsiteY1" fmla="*/ 0 h 602896"/>
              <a:gd name="connsiteX2" fmla="*/ 1484610 w 1484610"/>
              <a:gd name="connsiteY2" fmla="*/ 602896 h 602896"/>
              <a:gd name="connsiteX3" fmla="*/ 0 w 1484610"/>
              <a:gd name="connsiteY3" fmla="*/ 602896 h 602896"/>
              <a:gd name="connsiteX4" fmla="*/ 0 w 1484610"/>
              <a:gd name="connsiteY4" fmla="*/ 0 h 602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4610" h="602896">
                <a:moveTo>
                  <a:pt x="0" y="0"/>
                </a:moveTo>
                <a:lnTo>
                  <a:pt x="1484610" y="0"/>
                </a:lnTo>
                <a:lnTo>
                  <a:pt x="1484610" y="602896"/>
                </a:lnTo>
                <a:lnTo>
                  <a:pt x="0" y="602896"/>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n-US" sz="900" b="1" u="sng" dirty="0"/>
              <a:t>P/T Admin. </a:t>
            </a:r>
          </a:p>
          <a:p>
            <a:pPr algn="ctr" defTabSz="400050">
              <a:lnSpc>
                <a:spcPct val="90000"/>
              </a:lnSpc>
              <a:spcBef>
                <a:spcPct val="0"/>
              </a:spcBef>
              <a:spcAft>
                <a:spcPct val="35000"/>
              </a:spcAft>
            </a:pPr>
            <a:r>
              <a:rPr lang="en-US" sz="900" b="1" u="sng" dirty="0"/>
              <a:t>Specialist</a:t>
            </a:r>
          </a:p>
          <a:p>
            <a:pPr algn="ctr" defTabSz="400050">
              <a:lnSpc>
                <a:spcPct val="90000"/>
              </a:lnSpc>
              <a:spcBef>
                <a:spcPct val="0"/>
              </a:spcBef>
              <a:spcAft>
                <a:spcPct val="35000"/>
              </a:spcAft>
            </a:pPr>
            <a:r>
              <a:rPr lang="en-US" sz="900" dirty="0"/>
              <a:t>Mara McCarthy</a:t>
            </a:r>
          </a:p>
        </p:txBody>
      </p:sp>
      <p:sp>
        <p:nvSpPr>
          <p:cNvPr id="73" name="Freeform 50">
            <a:extLst>
              <a:ext uri="{FF2B5EF4-FFF2-40B4-BE49-F238E27FC236}">
                <a16:creationId xmlns:a16="http://schemas.microsoft.com/office/drawing/2014/main" id="{A3377D38-FECB-4F42-BAEB-AABC759B0873}"/>
              </a:ext>
            </a:extLst>
          </p:cNvPr>
          <p:cNvSpPr/>
          <p:nvPr/>
        </p:nvSpPr>
        <p:spPr>
          <a:xfrm>
            <a:off x="1713565" y="4434779"/>
            <a:ext cx="961724" cy="1023040"/>
          </a:xfrm>
          <a:custGeom>
            <a:avLst/>
            <a:gdLst>
              <a:gd name="connsiteX0" fmla="*/ 0 w 1484610"/>
              <a:gd name="connsiteY0" fmla="*/ 0 h 602896"/>
              <a:gd name="connsiteX1" fmla="*/ 1484610 w 1484610"/>
              <a:gd name="connsiteY1" fmla="*/ 0 h 602896"/>
              <a:gd name="connsiteX2" fmla="*/ 1484610 w 1484610"/>
              <a:gd name="connsiteY2" fmla="*/ 602896 h 602896"/>
              <a:gd name="connsiteX3" fmla="*/ 0 w 1484610"/>
              <a:gd name="connsiteY3" fmla="*/ 602896 h 602896"/>
              <a:gd name="connsiteX4" fmla="*/ 0 w 1484610"/>
              <a:gd name="connsiteY4" fmla="*/ 0 h 602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4610" h="602896">
                <a:moveTo>
                  <a:pt x="0" y="0"/>
                </a:moveTo>
                <a:lnTo>
                  <a:pt x="1484610" y="0"/>
                </a:lnTo>
                <a:lnTo>
                  <a:pt x="1484610" y="602896"/>
                </a:lnTo>
                <a:lnTo>
                  <a:pt x="0" y="602896"/>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n-US" sz="900" b="1" u="sng" dirty="0"/>
              <a:t>P/T Police Officer</a:t>
            </a:r>
          </a:p>
          <a:p>
            <a:pPr algn="ctr" defTabSz="400050">
              <a:lnSpc>
                <a:spcPct val="90000"/>
              </a:lnSpc>
              <a:spcBef>
                <a:spcPct val="0"/>
              </a:spcBef>
              <a:spcAft>
                <a:spcPct val="35000"/>
              </a:spcAft>
            </a:pPr>
            <a:r>
              <a:rPr lang="en-US" sz="900" dirty="0"/>
              <a:t>Ron Brinker</a:t>
            </a:r>
          </a:p>
          <a:p>
            <a:pPr algn="ctr" defTabSz="400050">
              <a:lnSpc>
                <a:spcPct val="90000"/>
              </a:lnSpc>
              <a:spcBef>
                <a:spcPct val="0"/>
              </a:spcBef>
              <a:spcAft>
                <a:spcPct val="35000"/>
              </a:spcAft>
            </a:pPr>
            <a:r>
              <a:rPr lang="en-US" sz="900" dirty="0"/>
              <a:t>Justin Casey</a:t>
            </a:r>
          </a:p>
          <a:p>
            <a:pPr algn="ctr" defTabSz="400050">
              <a:lnSpc>
                <a:spcPct val="90000"/>
              </a:lnSpc>
              <a:spcBef>
                <a:spcPct val="0"/>
              </a:spcBef>
              <a:spcAft>
                <a:spcPct val="35000"/>
              </a:spcAft>
            </a:pPr>
            <a:r>
              <a:rPr lang="en-US" sz="900" dirty="0"/>
              <a:t>Cory Herron</a:t>
            </a:r>
          </a:p>
          <a:p>
            <a:pPr algn="ctr" defTabSz="400050">
              <a:lnSpc>
                <a:spcPct val="90000"/>
              </a:lnSpc>
              <a:spcBef>
                <a:spcPct val="0"/>
              </a:spcBef>
              <a:spcAft>
                <a:spcPct val="35000"/>
              </a:spcAft>
            </a:pPr>
            <a:r>
              <a:rPr lang="en-US" sz="900" dirty="0"/>
              <a:t>Josh Jeffries</a:t>
            </a:r>
          </a:p>
          <a:p>
            <a:pPr algn="ctr" defTabSz="400050">
              <a:lnSpc>
                <a:spcPct val="90000"/>
              </a:lnSpc>
              <a:spcBef>
                <a:spcPct val="0"/>
              </a:spcBef>
              <a:spcAft>
                <a:spcPct val="35000"/>
              </a:spcAft>
            </a:pPr>
            <a:r>
              <a:rPr lang="en-US" sz="900" dirty="0"/>
              <a:t>Randy </a:t>
            </a:r>
            <a:r>
              <a:rPr lang="en-US" sz="900" dirty="0" err="1"/>
              <a:t>Schweigert</a:t>
            </a:r>
            <a:endParaRPr lang="en-US" sz="900" dirty="0"/>
          </a:p>
        </p:txBody>
      </p:sp>
      <p:cxnSp>
        <p:nvCxnSpPr>
          <p:cNvPr id="74" name="Straight Connector 73">
            <a:extLst>
              <a:ext uri="{FF2B5EF4-FFF2-40B4-BE49-F238E27FC236}">
                <a16:creationId xmlns:a16="http://schemas.microsoft.com/office/drawing/2014/main" id="{5F7CE30B-313F-45A8-8B4D-4FBAF7F656B7}"/>
              </a:ext>
            </a:extLst>
          </p:cNvPr>
          <p:cNvCxnSpPr>
            <a:cxnSpLocks/>
          </p:cNvCxnSpPr>
          <p:nvPr/>
        </p:nvCxnSpPr>
        <p:spPr>
          <a:xfrm>
            <a:off x="1495091" y="2304855"/>
            <a:ext cx="0" cy="285366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A76AD35-67E3-40B8-8BDC-4D07E95A3818}"/>
              </a:ext>
            </a:extLst>
          </p:cNvPr>
          <p:cNvCxnSpPr>
            <a:cxnSpLocks/>
          </p:cNvCxnSpPr>
          <p:nvPr/>
        </p:nvCxnSpPr>
        <p:spPr>
          <a:xfrm flipH="1">
            <a:off x="1192929" y="2987075"/>
            <a:ext cx="28855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81AC0B8-54F4-4AD1-8E48-649C695F2088}"/>
              </a:ext>
            </a:extLst>
          </p:cNvPr>
          <p:cNvCxnSpPr>
            <a:cxnSpLocks/>
          </p:cNvCxnSpPr>
          <p:nvPr/>
        </p:nvCxnSpPr>
        <p:spPr>
          <a:xfrm flipH="1">
            <a:off x="1199674" y="5153503"/>
            <a:ext cx="29844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63ECE71-2A75-45BF-A191-535374B05BE0}"/>
              </a:ext>
            </a:extLst>
          </p:cNvPr>
          <p:cNvCxnSpPr>
            <a:cxnSpLocks/>
          </p:cNvCxnSpPr>
          <p:nvPr/>
        </p:nvCxnSpPr>
        <p:spPr>
          <a:xfrm flipH="1">
            <a:off x="1495059" y="3271991"/>
            <a:ext cx="22973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7E82FF61-C1AE-4278-B561-04FDD5ACE9ED}"/>
              </a:ext>
            </a:extLst>
          </p:cNvPr>
          <p:cNvCxnSpPr>
            <a:cxnSpLocks/>
          </p:cNvCxnSpPr>
          <p:nvPr/>
        </p:nvCxnSpPr>
        <p:spPr>
          <a:xfrm flipH="1">
            <a:off x="1199675" y="4341129"/>
            <a:ext cx="295383"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2" name="Freeform 49">
            <a:extLst>
              <a:ext uri="{FF2B5EF4-FFF2-40B4-BE49-F238E27FC236}">
                <a16:creationId xmlns:a16="http://schemas.microsoft.com/office/drawing/2014/main" id="{2A295F91-10F1-4FAA-915A-C9FBEECB39EE}"/>
              </a:ext>
            </a:extLst>
          </p:cNvPr>
          <p:cNvSpPr/>
          <p:nvPr/>
        </p:nvSpPr>
        <p:spPr>
          <a:xfrm>
            <a:off x="3122259" y="2471288"/>
            <a:ext cx="1028700" cy="445770"/>
          </a:xfrm>
          <a:custGeom>
            <a:avLst/>
            <a:gdLst>
              <a:gd name="connsiteX0" fmla="*/ 0 w 987758"/>
              <a:gd name="connsiteY0" fmla="*/ 0 h 523811"/>
              <a:gd name="connsiteX1" fmla="*/ 987758 w 987758"/>
              <a:gd name="connsiteY1" fmla="*/ 0 h 523811"/>
              <a:gd name="connsiteX2" fmla="*/ 987758 w 987758"/>
              <a:gd name="connsiteY2" fmla="*/ 523811 h 523811"/>
              <a:gd name="connsiteX3" fmla="*/ 0 w 987758"/>
              <a:gd name="connsiteY3" fmla="*/ 523811 h 523811"/>
              <a:gd name="connsiteX4" fmla="*/ 0 w 987758"/>
              <a:gd name="connsiteY4" fmla="*/ 0 h 523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758" h="523811">
                <a:moveTo>
                  <a:pt x="0" y="0"/>
                </a:moveTo>
                <a:lnTo>
                  <a:pt x="987758" y="0"/>
                </a:lnTo>
                <a:lnTo>
                  <a:pt x="987758" y="523811"/>
                </a:lnTo>
                <a:lnTo>
                  <a:pt x="0" y="523811"/>
                </a:lnTo>
                <a:lnTo>
                  <a:pt x="0" y="0"/>
                </a:lnTo>
                <a:close/>
              </a:path>
            </a:pathLst>
          </a:custGeom>
          <a:solidFill>
            <a:schemeClr val="accent1">
              <a:lumMod val="40000"/>
              <a:lumOff val="6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n-US" sz="900" b="1" u="sng" dirty="0"/>
              <a:t>Investigation Sergeant</a:t>
            </a:r>
          </a:p>
          <a:p>
            <a:pPr algn="ctr" defTabSz="400050">
              <a:lnSpc>
                <a:spcPct val="90000"/>
              </a:lnSpc>
              <a:spcBef>
                <a:spcPct val="0"/>
              </a:spcBef>
              <a:spcAft>
                <a:spcPct val="35000"/>
              </a:spcAft>
            </a:pPr>
            <a:r>
              <a:rPr lang="en-US" sz="900" dirty="0"/>
              <a:t>Steven Smith</a:t>
            </a:r>
          </a:p>
        </p:txBody>
      </p:sp>
      <p:cxnSp>
        <p:nvCxnSpPr>
          <p:cNvPr id="83" name="Straight Connector 82">
            <a:extLst>
              <a:ext uri="{FF2B5EF4-FFF2-40B4-BE49-F238E27FC236}">
                <a16:creationId xmlns:a16="http://schemas.microsoft.com/office/drawing/2014/main" id="{40CD6611-3F25-4D62-AB18-C30AED4577B5}"/>
              </a:ext>
            </a:extLst>
          </p:cNvPr>
          <p:cNvCxnSpPr>
            <a:cxnSpLocks/>
          </p:cNvCxnSpPr>
          <p:nvPr/>
        </p:nvCxnSpPr>
        <p:spPr>
          <a:xfrm flipH="1" flipV="1">
            <a:off x="1486041" y="2297113"/>
            <a:ext cx="6982098" cy="1584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5" name="Freeform 52">
            <a:extLst>
              <a:ext uri="{FF2B5EF4-FFF2-40B4-BE49-F238E27FC236}">
                <a16:creationId xmlns:a16="http://schemas.microsoft.com/office/drawing/2014/main" id="{0C88351B-4585-4B72-9BAA-8D9480501D1C}"/>
              </a:ext>
            </a:extLst>
          </p:cNvPr>
          <p:cNvSpPr/>
          <p:nvPr/>
        </p:nvSpPr>
        <p:spPr>
          <a:xfrm>
            <a:off x="5474152" y="3895180"/>
            <a:ext cx="891540" cy="377190"/>
          </a:xfrm>
          <a:custGeom>
            <a:avLst/>
            <a:gdLst>
              <a:gd name="connsiteX0" fmla="*/ 0 w 1155309"/>
              <a:gd name="connsiteY0" fmla="*/ 0 h 809711"/>
              <a:gd name="connsiteX1" fmla="*/ 1155309 w 1155309"/>
              <a:gd name="connsiteY1" fmla="*/ 0 h 809711"/>
              <a:gd name="connsiteX2" fmla="*/ 1155309 w 1155309"/>
              <a:gd name="connsiteY2" fmla="*/ 809711 h 809711"/>
              <a:gd name="connsiteX3" fmla="*/ 0 w 1155309"/>
              <a:gd name="connsiteY3" fmla="*/ 809711 h 809711"/>
              <a:gd name="connsiteX4" fmla="*/ 0 w 1155309"/>
              <a:gd name="connsiteY4" fmla="*/ 0 h 809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309" h="809711">
                <a:moveTo>
                  <a:pt x="0" y="0"/>
                </a:moveTo>
                <a:lnTo>
                  <a:pt x="1155309" y="0"/>
                </a:lnTo>
                <a:lnTo>
                  <a:pt x="1155309" y="809711"/>
                </a:lnTo>
                <a:lnTo>
                  <a:pt x="0" y="809711"/>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n-US" sz="900" b="1" u="sng" dirty="0"/>
              <a:t>Officer</a:t>
            </a:r>
          </a:p>
          <a:p>
            <a:pPr algn="ctr" defTabSz="400050">
              <a:lnSpc>
                <a:spcPct val="90000"/>
              </a:lnSpc>
              <a:spcBef>
                <a:spcPct val="0"/>
              </a:spcBef>
              <a:spcAft>
                <a:spcPct val="35000"/>
              </a:spcAft>
            </a:pPr>
            <a:r>
              <a:rPr lang="en-US" sz="900" dirty="0"/>
              <a:t>Ron Moore</a:t>
            </a:r>
          </a:p>
        </p:txBody>
      </p:sp>
      <p:sp>
        <p:nvSpPr>
          <p:cNvPr id="86" name="Freeform 52">
            <a:extLst>
              <a:ext uri="{FF2B5EF4-FFF2-40B4-BE49-F238E27FC236}">
                <a16:creationId xmlns:a16="http://schemas.microsoft.com/office/drawing/2014/main" id="{0094ECEE-BFA1-40FD-9060-0181342BB40E}"/>
              </a:ext>
            </a:extLst>
          </p:cNvPr>
          <p:cNvSpPr/>
          <p:nvPr/>
        </p:nvSpPr>
        <p:spPr>
          <a:xfrm>
            <a:off x="5479731" y="3444462"/>
            <a:ext cx="891540" cy="377190"/>
          </a:xfrm>
          <a:custGeom>
            <a:avLst/>
            <a:gdLst>
              <a:gd name="connsiteX0" fmla="*/ 0 w 1155309"/>
              <a:gd name="connsiteY0" fmla="*/ 0 h 809711"/>
              <a:gd name="connsiteX1" fmla="*/ 1155309 w 1155309"/>
              <a:gd name="connsiteY1" fmla="*/ 0 h 809711"/>
              <a:gd name="connsiteX2" fmla="*/ 1155309 w 1155309"/>
              <a:gd name="connsiteY2" fmla="*/ 809711 h 809711"/>
              <a:gd name="connsiteX3" fmla="*/ 0 w 1155309"/>
              <a:gd name="connsiteY3" fmla="*/ 809711 h 809711"/>
              <a:gd name="connsiteX4" fmla="*/ 0 w 1155309"/>
              <a:gd name="connsiteY4" fmla="*/ 0 h 809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309" h="809711">
                <a:moveTo>
                  <a:pt x="0" y="0"/>
                </a:moveTo>
                <a:lnTo>
                  <a:pt x="1155309" y="0"/>
                </a:lnTo>
                <a:lnTo>
                  <a:pt x="1155309" y="809711"/>
                </a:lnTo>
                <a:lnTo>
                  <a:pt x="0" y="809711"/>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n-US" sz="900" b="1" u="sng" dirty="0"/>
              <a:t>Officer</a:t>
            </a:r>
          </a:p>
          <a:p>
            <a:pPr algn="ctr" defTabSz="400050">
              <a:lnSpc>
                <a:spcPct val="90000"/>
              </a:lnSpc>
              <a:spcBef>
                <a:spcPct val="0"/>
              </a:spcBef>
              <a:spcAft>
                <a:spcPct val="35000"/>
              </a:spcAft>
            </a:pPr>
            <a:r>
              <a:rPr lang="en-US" sz="900" dirty="0"/>
              <a:t>Ben Gregory</a:t>
            </a:r>
          </a:p>
        </p:txBody>
      </p:sp>
      <p:sp>
        <p:nvSpPr>
          <p:cNvPr id="87" name="Freeform 52">
            <a:extLst>
              <a:ext uri="{FF2B5EF4-FFF2-40B4-BE49-F238E27FC236}">
                <a16:creationId xmlns:a16="http://schemas.microsoft.com/office/drawing/2014/main" id="{78B21BD7-6368-42D6-B846-9F60E81FC41C}"/>
              </a:ext>
            </a:extLst>
          </p:cNvPr>
          <p:cNvSpPr/>
          <p:nvPr/>
        </p:nvSpPr>
        <p:spPr>
          <a:xfrm>
            <a:off x="4212021" y="4377124"/>
            <a:ext cx="891540" cy="377190"/>
          </a:xfrm>
          <a:custGeom>
            <a:avLst/>
            <a:gdLst>
              <a:gd name="connsiteX0" fmla="*/ 0 w 1155309"/>
              <a:gd name="connsiteY0" fmla="*/ 0 h 809711"/>
              <a:gd name="connsiteX1" fmla="*/ 1155309 w 1155309"/>
              <a:gd name="connsiteY1" fmla="*/ 0 h 809711"/>
              <a:gd name="connsiteX2" fmla="*/ 1155309 w 1155309"/>
              <a:gd name="connsiteY2" fmla="*/ 809711 h 809711"/>
              <a:gd name="connsiteX3" fmla="*/ 0 w 1155309"/>
              <a:gd name="connsiteY3" fmla="*/ 809711 h 809711"/>
              <a:gd name="connsiteX4" fmla="*/ 0 w 1155309"/>
              <a:gd name="connsiteY4" fmla="*/ 0 h 809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309" h="809711">
                <a:moveTo>
                  <a:pt x="0" y="0"/>
                </a:moveTo>
                <a:lnTo>
                  <a:pt x="1155309" y="0"/>
                </a:lnTo>
                <a:lnTo>
                  <a:pt x="1155309" y="809711"/>
                </a:lnTo>
                <a:lnTo>
                  <a:pt x="0" y="809711"/>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n-US" sz="900" b="1" u="sng" dirty="0"/>
              <a:t>Officer</a:t>
            </a:r>
          </a:p>
          <a:p>
            <a:pPr algn="ctr" defTabSz="400050">
              <a:lnSpc>
                <a:spcPct val="90000"/>
              </a:lnSpc>
              <a:spcBef>
                <a:spcPct val="0"/>
              </a:spcBef>
              <a:spcAft>
                <a:spcPct val="35000"/>
              </a:spcAft>
            </a:pPr>
            <a:r>
              <a:rPr lang="en-US" sz="900" dirty="0"/>
              <a:t>Derek Thomas</a:t>
            </a:r>
            <a:endParaRPr lang="en-US" sz="900" u="sng" dirty="0"/>
          </a:p>
        </p:txBody>
      </p:sp>
      <p:sp>
        <p:nvSpPr>
          <p:cNvPr id="88" name="Freeform 52">
            <a:extLst>
              <a:ext uri="{FF2B5EF4-FFF2-40B4-BE49-F238E27FC236}">
                <a16:creationId xmlns:a16="http://schemas.microsoft.com/office/drawing/2014/main" id="{956978DC-36B4-41BE-9F90-B081A6D74310}"/>
              </a:ext>
            </a:extLst>
          </p:cNvPr>
          <p:cNvSpPr/>
          <p:nvPr/>
        </p:nvSpPr>
        <p:spPr>
          <a:xfrm>
            <a:off x="4213772" y="3447929"/>
            <a:ext cx="891540" cy="377190"/>
          </a:xfrm>
          <a:custGeom>
            <a:avLst/>
            <a:gdLst>
              <a:gd name="connsiteX0" fmla="*/ 0 w 1155309"/>
              <a:gd name="connsiteY0" fmla="*/ 0 h 809711"/>
              <a:gd name="connsiteX1" fmla="*/ 1155309 w 1155309"/>
              <a:gd name="connsiteY1" fmla="*/ 0 h 809711"/>
              <a:gd name="connsiteX2" fmla="*/ 1155309 w 1155309"/>
              <a:gd name="connsiteY2" fmla="*/ 809711 h 809711"/>
              <a:gd name="connsiteX3" fmla="*/ 0 w 1155309"/>
              <a:gd name="connsiteY3" fmla="*/ 809711 h 809711"/>
              <a:gd name="connsiteX4" fmla="*/ 0 w 1155309"/>
              <a:gd name="connsiteY4" fmla="*/ 0 h 809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309" h="809711">
                <a:moveTo>
                  <a:pt x="0" y="0"/>
                </a:moveTo>
                <a:lnTo>
                  <a:pt x="1155309" y="0"/>
                </a:lnTo>
                <a:lnTo>
                  <a:pt x="1155309" y="809711"/>
                </a:lnTo>
                <a:lnTo>
                  <a:pt x="0" y="809711"/>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n-US" sz="900" b="1" u="sng" dirty="0"/>
              <a:t>Officer</a:t>
            </a:r>
          </a:p>
          <a:p>
            <a:pPr algn="ctr" defTabSz="400050">
              <a:lnSpc>
                <a:spcPct val="90000"/>
              </a:lnSpc>
              <a:spcBef>
                <a:spcPct val="0"/>
              </a:spcBef>
              <a:spcAft>
                <a:spcPct val="35000"/>
              </a:spcAft>
            </a:pPr>
            <a:r>
              <a:rPr lang="en-US" sz="900" dirty="0"/>
              <a:t>Michael Brown</a:t>
            </a:r>
          </a:p>
        </p:txBody>
      </p:sp>
      <p:sp>
        <p:nvSpPr>
          <p:cNvPr id="89" name="Freeform 52">
            <a:extLst>
              <a:ext uri="{FF2B5EF4-FFF2-40B4-BE49-F238E27FC236}">
                <a16:creationId xmlns:a16="http://schemas.microsoft.com/office/drawing/2014/main" id="{479E4279-910D-4A79-9401-0B5E3976D403}"/>
              </a:ext>
            </a:extLst>
          </p:cNvPr>
          <p:cNvSpPr/>
          <p:nvPr/>
        </p:nvSpPr>
        <p:spPr>
          <a:xfrm>
            <a:off x="5480988" y="2990282"/>
            <a:ext cx="891540" cy="377190"/>
          </a:xfrm>
          <a:custGeom>
            <a:avLst/>
            <a:gdLst>
              <a:gd name="connsiteX0" fmla="*/ 0 w 1155309"/>
              <a:gd name="connsiteY0" fmla="*/ 0 h 809711"/>
              <a:gd name="connsiteX1" fmla="*/ 1155309 w 1155309"/>
              <a:gd name="connsiteY1" fmla="*/ 0 h 809711"/>
              <a:gd name="connsiteX2" fmla="*/ 1155309 w 1155309"/>
              <a:gd name="connsiteY2" fmla="*/ 809711 h 809711"/>
              <a:gd name="connsiteX3" fmla="*/ 0 w 1155309"/>
              <a:gd name="connsiteY3" fmla="*/ 809711 h 809711"/>
              <a:gd name="connsiteX4" fmla="*/ 0 w 1155309"/>
              <a:gd name="connsiteY4" fmla="*/ 0 h 809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309" h="809711">
                <a:moveTo>
                  <a:pt x="0" y="0"/>
                </a:moveTo>
                <a:lnTo>
                  <a:pt x="1155309" y="0"/>
                </a:lnTo>
                <a:lnTo>
                  <a:pt x="1155309" y="809711"/>
                </a:lnTo>
                <a:lnTo>
                  <a:pt x="0" y="809711"/>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n-US" sz="900" b="1" u="sng" dirty="0"/>
              <a:t>Officer</a:t>
            </a:r>
          </a:p>
          <a:p>
            <a:pPr algn="ctr" defTabSz="400050">
              <a:lnSpc>
                <a:spcPct val="90000"/>
              </a:lnSpc>
              <a:spcBef>
                <a:spcPct val="0"/>
              </a:spcBef>
              <a:spcAft>
                <a:spcPct val="35000"/>
              </a:spcAft>
            </a:pPr>
            <a:r>
              <a:rPr lang="en-US" sz="900" dirty="0"/>
              <a:t>Dan Althiser</a:t>
            </a:r>
          </a:p>
        </p:txBody>
      </p:sp>
      <p:sp>
        <p:nvSpPr>
          <p:cNvPr id="90" name="Freeform 52">
            <a:extLst>
              <a:ext uri="{FF2B5EF4-FFF2-40B4-BE49-F238E27FC236}">
                <a16:creationId xmlns:a16="http://schemas.microsoft.com/office/drawing/2014/main" id="{6720E6E2-269D-44F2-9B1A-4487F128E411}"/>
              </a:ext>
            </a:extLst>
          </p:cNvPr>
          <p:cNvSpPr/>
          <p:nvPr/>
        </p:nvSpPr>
        <p:spPr>
          <a:xfrm>
            <a:off x="4217289" y="2977655"/>
            <a:ext cx="891540" cy="377190"/>
          </a:xfrm>
          <a:custGeom>
            <a:avLst/>
            <a:gdLst>
              <a:gd name="connsiteX0" fmla="*/ 0 w 1155309"/>
              <a:gd name="connsiteY0" fmla="*/ 0 h 809711"/>
              <a:gd name="connsiteX1" fmla="*/ 1155309 w 1155309"/>
              <a:gd name="connsiteY1" fmla="*/ 0 h 809711"/>
              <a:gd name="connsiteX2" fmla="*/ 1155309 w 1155309"/>
              <a:gd name="connsiteY2" fmla="*/ 809711 h 809711"/>
              <a:gd name="connsiteX3" fmla="*/ 0 w 1155309"/>
              <a:gd name="connsiteY3" fmla="*/ 809711 h 809711"/>
              <a:gd name="connsiteX4" fmla="*/ 0 w 1155309"/>
              <a:gd name="connsiteY4" fmla="*/ 0 h 809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309" h="809711">
                <a:moveTo>
                  <a:pt x="0" y="0"/>
                </a:moveTo>
                <a:lnTo>
                  <a:pt x="1155309" y="0"/>
                </a:lnTo>
                <a:lnTo>
                  <a:pt x="1155309" y="809711"/>
                </a:lnTo>
                <a:lnTo>
                  <a:pt x="0" y="809711"/>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n-US" sz="900" b="1" u="sng" dirty="0"/>
              <a:t>Officer</a:t>
            </a:r>
          </a:p>
          <a:p>
            <a:pPr algn="ctr" defTabSz="400050">
              <a:lnSpc>
                <a:spcPct val="90000"/>
              </a:lnSpc>
              <a:spcBef>
                <a:spcPct val="0"/>
              </a:spcBef>
              <a:spcAft>
                <a:spcPct val="35000"/>
              </a:spcAft>
            </a:pPr>
            <a:r>
              <a:rPr lang="en-US" sz="900" dirty="0"/>
              <a:t>Zach Bean</a:t>
            </a:r>
          </a:p>
        </p:txBody>
      </p:sp>
      <p:sp>
        <p:nvSpPr>
          <p:cNvPr id="91" name="Freeform 52">
            <a:extLst>
              <a:ext uri="{FF2B5EF4-FFF2-40B4-BE49-F238E27FC236}">
                <a16:creationId xmlns:a16="http://schemas.microsoft.com/office/drawing/2014/main" id="{0B51D1A6-293E-483F-BF82-E1AB83A3CF05}"/>
              </a:ext>
            </a:extLst>
          </p:cNvPr>
          <p:cNvSpPr/>
          <p:nvPr/>
        </p:nvSpPr>
        <p:spPr>
          <a:xfrm>
            <a:off x="6720707" y="2990618"/>
            <a:ext cx="891540" cy="377190"/>
          </a:xfrm>
          <a:custGeom>
            <a:avLst/>
            <a:gdLst>
              <a:gd name="connsiteX0" fmla="*/ 0 w 1155309"/>
              <a:gd name="connsiteY0" fmla="*/ 0 h 809711"/>
              <a:gd name="connsiteX1" fmla="*/ 1155309 w 1155309"/>
              <a:gd name="connsiteY1" fmla="*/ 0 h 809711"/>
              <a:gd name="connsiteX2" fmla="*/ 1155309 w 1155309"/>
              <a:gd name="connsiteY2" fmla="*/ 809711 h 809711"/>
              <a:gd name="connsiteX3" fmla="*/ 0 w 1155309"/>
              <a:gd name="connsiteY3" fmla="*/ 809711 h 809711"/>
              <a:gd name="connsiteX4" fmla="*/ 0 w 1155309"/>
              <a:gd name="connsiteY4" fmla="*/ 0 h 809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309" h="809711">
                <a:moveTo>
                  <a:pt x="0" y="0"/>
                </a:moveTo>
                <a:lnTo>
                  <a:pt x="1155309" y="0"/>
                </a:lnTo>
                <a:lnTo>
                  <a:pt x="1155309" y="809711"/>
                </a:lnTo>
                <a:lnTo>
                  <a:pt x="0" y="809711"/>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n-US" sz="900" b="1" u="sng" dirty="0"/>
              <a:t>Officer</a:t>
            </a:r>
          </a:p>
          <a:p>
            <a:pPr algn="ctr" defTabSz="400050">
              <a:lnSpc>
                <a:spcPct val="90000"/>
              </a:lnSpc>
              <a:spcBef>
                <a:spcPct val="0"/>
              </a:spcBef>
              <a:spcAft>
                <a:spcPct val="35000"/>
              </a:spcAft>
            </a:pPr>
            <a:r>
              <a:rPr lang="en-US" sz="900" dirty="0"/>
              <a:t>Kelley </a:t>
            </a:r>
            <a:r>
              <a:rPr lang="en-US" sz="900" dirty="0" err="1"/>
              <a:t>Noetzol</a:t>
            </a:r>
            <a:endParaRPr lang="en-US" sz="900" dirty="0"/>
          </a:p>
        </p:txBody>
      </p:sp>
      <p:sp>
        <p:nvSpPr>
          <p:cNvPr id="92" name="Freeform 52">
            <a:extLst>
              <a:ext uri="{FF2B5EF4-FFF2-40B4-BE49-F238E27FC236}">
                <a16:creationId xmlns:a16="http://schemas.microsoft.com/office/drawing/2014/main" id="{FBA65046-41F8-4C6E-A9FB-2E4124606CD9}"/>
              </a:ext>
            </a:extLst>
          </p:cNvPr>
          <p:cNvSpPr/>
          <p:nvPr/>
        </p:nvSpPr>
        <p:spPr>
          <a:xfrm>
            <a:off x="5479731" y="4372762"/>
            <a:ext cx="891540" cy="377190"/>
          </a:xfrm>
          <a:custGeom>
            <a:avLst/>
            <a:gdLst>
              <a:gd name="connsiteX0" fmla="*/ 0 w 1155309"/>
              <a:gd name="connsiteY0" fmla="*/ 0 h 809711"/>
              <a:gd name="connsiteX1" fmla="*/ 1155309 w 1155309"/>
              <a:gd name="connsiteY1" fmla="*/ 0 h 809711"/>
              <a:gd name="connsiteX2" fmla="*/ 1155309 w 1155309"/>
              <a:gd name="connsiteY2" fmla="*/ 809711 h 809711"/>
              <a:gd name="connsiteX3" fmla="*/ 0 w 1155309"/>
              <a:gd name="connsiteY3" fmla="*/ 809711 h 809711"/>
              <a:gd name="connsiteX4" fmla="*/ 0 w 1155309"/>
              <a:gd name="connsiteY4" fmla="*/ 0 h 809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309" h="809711">
                <a:moveTo>
                  <a:pt x="0" y="0"/>
                </a:moveTo>
                <a:lnTo>
                  <a:pt x="1155309" y="0"/>
                </a:lnTo>
                <a:lnTo>
                  <a:pt x="1155309" y="809711"/>
                </a:lnTo>
                <a:lnTo>
                  <a:pt x="0" y="809711"/>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n-US" sz="900" b="1" u="sng" dirty="0"/>
              <a:t>Officer</a:t>
            </a:r>
          </a:p>
          <a:p>
            <a:pPr algn="ctr" defTabSz="400050">
              <a:lnSpc>
                <a:spcPct val="90000"/>
              </a:lnSpc>
              <a:spcBef>
                <a:spcPct val="0"/>
              </a:spcBef>
              <a:spcAft>
                <a:spcPct val="35000"/>
              </a:spcAft>
            </a:pPr>
            <a:r>
              <a:rPr lang="en-US" sz="900" dirty="0"/>
              <a:t>Henry Perrilles</a:t>
            </a:r>
          </a:p>
        </p:txBody>
      </p:sp>
      <p:sp>
        <p:nvSpPr>
          <p:cNvPr id="93" name="Freeform 52">
            <a:extLst>
              <a:ext uri="{FF2B5EF4-FFF2-40B4-BE49-F238E27FC236}">
                <a16:creationId xmlns:a16="http://schemas.microsoft.com/office/drawing/2014/main" id="{C2C5AE5C-8EC9-42DF-8A2C-C4F85382A860}"/>
              </a:ext>
            </a:extLst>
          </p:cNvPr>
          <p:cNvSpPr/>
          <p:nvPr/>
        </p:nvSpPr>
        <p:spPr>
          <a:xfrm>
            <a:off x="6721815" y="4368527"/>
            <a:ext cx="891540" cy="377190"/>
          </a:xfrm>
          <a:custGeom>
            <a:avLst/>
            <a:gdLst>
              <a:gd name="connsiteX0" fmla="*/ 0 w 1155309"/>
              <a:gd name="connsiteY0" fmla="*/ 0 h 809711"/>
              <a:gd name="connsiteX1" fmla="*/ 1155309 w 1155309"/>
              <a:gd name="connsiteY1" fmla="*/ 0 h 809711"/>
              <a:gd name="connsiteX2" fmla="*/ 1155309 w 1155309"/>
              <a:gd name="connsiteY2" fmla="*/ 809711 h 809711"/>
              <a:gd name="connsiteX3" fmla="*/ 0 w 1155309"/>
              <a:gd name="connsiteY3" fmla="*/ 809711 h 809711"/>
              <a:gd name="connsiteX4" fmla="*/ 0 w 1155309"/>
              <a:gd name="connsiteY4" fmla="*/ 0 h 809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309" h="809711">
                <a:moveTo>
                  <a:pt x="0" y="0"/>
                </a:moveTo>
                <a:lnTo>
                  <a:pt x="1155309" y="0"/>
                </a:lnTo>
                <a:lnTo>
                  <a:pt x="1155309" y="809711"/>
                </a:lnTo>
                <a:lnTo>
                  <a:pt x="0" y="809711"/>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n-US" sz="900" b="1" u="sng" dirty="0"/>
              <a:t>Officer</a:t>
            </a:r>
          </a:p>
          <a:p>
            <a:pPr algn="ctr" defTabSz="400050">
              <a:lnSpc>
                <a:spcPct val="90000"/>
              </a:lnSpc>
              <a:spcBef>
                <a:spcPct val="0"/>
              </a:spcBef>
              <a:spcAft>
                <a:spcPct val="35000"/>
              </a:spcAft>
            </a:pPr>
            <a:r>
              <a:rPr lang="en-US" sz="900" dirty="0"/>
              <a:t>Nathan Thompson</a:t>
            </a:r>
          </a:p>
        </p:txBody>
      </p:sp>
      <p:sp>
        <p:nvSpPr>
          <p:cNvPr id="95" name="Freeform 52">
            <a:extLst>
              <a:ext uri="{FF2B5EF4-FFF2-40B4-BE49-F238E27FC236}">
                <a16:creationId xmlns:a16="http://schemas.microsoft.com/office/drawing/2014/main" id="{14E88076-1F2A-4F59-8009-9BA75908D2BA}"/>
              </a:ext>
            </a:extLst>
          </p:cNvPr>
          <p:cNvSpPr/>
          <p:nvPr/>
        </p:nvSpPr>
        <p:spPr>
          <a:xfrm>
            <a:off x="4217267" y="3912527"/>
            <a:ext cx="891540" cy="377190"/>
          </a:xfrm>
          <a:custGeom>
            <a:avLst/>
            <a:gdLst>
              <a:gd name="connsiteX0" fmla="*/ 0 w 1155309"/>
              <a:gd name="connsiteY0" fmla="*/ 0 h 809711"/>
              <a:gd name="connsiteX1" fmla="*/ 1155309 w 1155309"/>
              <a:gd name="connsiteY1" fmla="*/ 0 h 809711"/>
              <a:gd name="connsiteX2" fmla="*/ 1155309 w 1155309"/>
              <a:gd name="connsiteY2" fmla="*/ 809711 h 809711"/>
              <a:gd name="connsiteX3" fmla="*/ 0 w 1155309"/>
              <a:gd name="connsiteY3" fmla="*/ 809711 h 809711"/>
              <a:gd name="connsiteX4" fmla="*/ 0 w 1155309"/>
              <a:gd name="connsiteY4" fmla="*/ 0 h 809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309" h="809711">
                <a:moveTo>
                  <a:pt x="0" y="0"/>
                </a:moveTo>
                <a:lnTo>
                  <a:pt x="1155309" y="0"/>
                </a:lnTo>
                <a:lnTo>
                  <a:pt x="1155309" y="809711"/>
                </a:lnTo>
                <a:lnTo>
                  <a:pt x="0" y="809711"/>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n-US" sz="900" b="1" u="sng" dirty="0"/>
              <a:t>Officer</a:t>
            </a:r>
          </a:p>
          <a:p>
            <a:pPr algn="ctr" defTabSz="400050">
              <a:lnSpc>
                <a:spcPct val="90000"/>
              </a:lnSpc>
              <a:spcBef>
                <a:spcPct val="0"/>
              </a:spcBef>
              <a:spcAft>
                <a:spcPct val="35000"/>
              </a:spcAft>
            </a:pPr>
            <a:r>
              <a:rPr lang="en-US" sz="900" dirty="0"/>
              <a:t>Daniel Foster</a:t>
            </a:r>
          </a:p>
        </p:txBody>
      </p:sp>
      <p:cxnSp>
        <p:nvCxnSpPr>
          <p:cNvPr id="100" name="Straight Connector 99">
            <a:extLst>
              <a:ext uri="{FF2B5EF4-FFF2-40B4-BE49-F238E27FC236}">
                <a16:creationId xmlns:a16="http://schemas.microsoft.com/office/drawing/2014/main" id="{11B8C204-0DD9-452F-93C2-AB34147465FA}"/>
              </a:ext>
            </a:extLst>
          </p:cNvPr>
          <p:cNvCxnSpPr>
            <a:cxnSpLocks/>
          </p:cNvCxnSpPr>
          <p:nvPr/>
        </p:nvCxnSpPr>
        <p:spPr>
          <a:xfrm flipV="1">
            <a:off x="3658091" y="2304856"/>
            <a:ext cx="0" cy="1591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7D2EC6F4-EEE2-467E-954A-6FB104C31632}"/>
              </a:ext>
            </a:extLst>
          </p:cNvPr>
          <p:cNvCxnSpPr>
            <a:cxnSpLocks/>
          </p:cNvCxnSpPr>
          <p:nvPr/>
        </p:nvCxnSpPr>
        <p:spPr>
          <a:xfrm flipV="1">
            <a:off x="4877189" y="2304856"/>
            <a:ext cx="0" cy="16418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4" name="Freeform 50">
            <a:extLst>
              <a:ext uri="{FF2B5EF4-FFF2-40B4-BE49-F238E27FC236}">
                <a16:creationId xmlns:a16="http://schemas.microsoft.com/office/drawing/2014/main" id="{C4E2DABC-1CE5-4451-BFFB-8930BF0C3140}"/>
              </a:ext>
            </a:extLst>
          </p:cNvPr>
          <p:cNvSpPr/>
          <p:nvPr/>
        </p:nvSpPr>
        <p:spPr>
          <a:xfrm>
            <a:off x="2984740" y="3927265"/>
            <a:ext cx="891540" cy="377190"/>
          </a:xfrm>
          <a:custGeom>
            <a:avLst/>
            <a:gdLst>
              <a:gd name="connsiteX0" fmla="*/ 0 w 1484610"/>
              <a:gd name="connsiteY0" fmla="*/ 0 h 602896"/>
              <a:gd name="connsiteX1" fmla="*/ 1484610 w 1484610"/>
              <a:gd name="connsiteY1" fmla="*/ 0 h 602896"/>
              <a:gd name="connsiteX2" fmla="*/ 1484610 w 1484610"/>
              <a:gd name="connsiteY2" fmla="*/ 602896 h 602896"/>
              <a:gd name="connsiteX3" fmla="*/ 0 w 1484610"/>
              <a:gd name="connsiteY3" fmla="*/ 602896 h 602896"/>
              <a:gd name="connsiteX4" fmla="*/ 0 w 1484610"/>
              <a:gd name="connsiteY4" fmla="*/ 0 h 602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4610" h="602896">
                <a:moveTo>
                  <a:pt x="0" y="0"/>
                </a:moveTo>
                <a:lnTo>
                  <a:pt x="1484610" y="0"/>
                </a:lnTo>
                <a:lnTo>
                  <a:pt x="1484610" y="602896"/>
                </a:lnTo>
                <a:lnTo>
                  <a:pt x="0" y="602896"/>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n-US" sz="750" b="1" u="sng" dirty="0"/>
              <a:t>School Resource Officer</a:t>
            </a:r>
          </a:p>
          <a:p>
            <a:pPr algn="ctr" defTabSz="400050">
              <a:lnSpc>
                <a:spcPct val="90000"/>
              </a:lnSpc>
              <a:spcBef>
                <a:spcPct val="0"/>
              </a:spcBef>
              <a:spcAft>
                <a:spcPct val="35000"/>
              </a:spcAft>
            </a:pPr>
            <a:r>
              <a:rPr lang="en-US" sz="900" dirty="0" err="1"/>
              <a:t>Troi</a:t>
            </a:r>
            <a:r>
              <a:rPr lang="en-US" sz="900" dirty="0"/>
              <a:t> Westbrook</a:t>
            </a:r>
          </a:p>
        </p:txBody>
      </p:sp>
      <p:sp>
        <p:nvSpPr>
          <p:cNvPr id="155" name="Freeform 50">
            <a:extLst>
              <a:ext uri="{FF2B5EF4-FFF2-40B4-BE49-F238E27FC236}">
                <a16:creationId xmlns:a16="http://schemas.microsoft.com/office/drawing/2014/main" id="{8AEC5FB9-EB77-4F5D-862B-9BAB6EA78BBC}"/>
              </a:ext>
            </a:extLst>
          </p:cNvPr>
          <p:cNvSpPr/>
          <p:nvPr/>
        </p:nvSpPr>
        <p:spPr>
          <a:xfrm>
            <a:off x="2990824" y="4376392"/>
            <a:ext cx="891540" cy="377190"/>
          </a:xfrm>
          <a:custGeom>
            <a:avLst/>
            <a:gdLst>
              <a:gd name="connsiteX0" fmla="*/ 0 w 1484610"/>
              <a:gd name="connsiteY0" fmla="*/ 0 h 602896"/>
              <a:gd name="connsiteX1" fmla="*/ 1484610 w 1484610"/>
              <a:gd name="connsiteY1" fmla="*/ 0 h 602896"/>
              <a:gd name="connsiteX2" fmla="*/ 1484610 w 1484610"/>
              <a:gd name="connsiteY2" fmla="*/ 602896 h 602896"/>
              <a:gd name="connsiteX3" fmla="*/ 0 w 1484610"/>
              <a:gd name="connsiteY3" fmla="*/ 602896 h 602896"/>
              <a:gd name="connsiteX4" fmla="*/ 0 w 1484610"/>
              <a:gd name="connsiteY4" fmla="*/ 0 h 602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4610" h="602896">
                <a:moveTo>
                  <a:pt x="0" y="0"/>
                </a:moveTo>
                <a:lnTo>
                  <a:pt x="1484610" y="0"/>
                </a:lnTo>
                <a:lnTo>
                  <a:pt x="1484610" y="602896"/>
                </a:lnTo>
                <a:lnTo>
                  <a:pt x="0" y="602896"/>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n-US" sz="900" b="1" u="sng" dirty="0"/>
              <a:t>CRO</a:t>
            </a:r>
          </a:p>
          <a:p>
            <a:pPr algn="ctr" defTabSz="400050">
              <a:lnSpc>
                <a:spcPct val="90000"/>
              </a:lnSpc>
              <a:spcBef>
                <a:spcPct val="0"/>
              </a:spcBef>
              <a:spcAft>
                <a:spcPct val="35000"/>
              </a:spcAft>
            </a:pPr>
            <a:r>
              <a:rPr lang="en-US" sz="900" dirty="0"/>
              <a:t>Dramane Taylor</a:t>
            </a:r>
          </a:p>
        </p:txBody>
      </p:sp>
      <p:sp>
        <p:nvSpPr>
          <p:cNvPr id="162" name="Freeform 57">
            <a:extLst>
              <a:ext uri="{FF2B5EF4-FFF2-40B4-BE49-F238E27FC236}">
                <a16:creationId xmlns:a16="http://schemas.microsoft.com/office/drawing/2014/main" id="{FCE9E897-EB4C-49BA-AED0-7CE08592690C}"/>
              </a:ext>
            </a:extLst>
          </p:cNvPr>
          <p:cNvSpPr/>
          <p:nvPr/>
        </p:nvSpPr>
        <p:spPr>
          <a:xfrm>
            <a:off x="7969154" y="2469037"/>
            <a:ext cx="1028700" cy="445770"/>
          </a:xfrm>
          <a:custGeom>
            <a:avLst/>
            <a:gdLst>
              <a:gd name="connsiteX0" fmla="*/ 0 w 923560"/>
              <a:gd name="connsiteY0" fmla="*/ 0 h 531811"/>
              <a:gd name="connsiteX1" fmla="*/ 923560 w 923560"/>
              <a:gd name="connsiteY1" fmla="*/ 0 h 531811"/>
              <a:gd name="connsiteX2" fmla="*/ 923560 w 923560"/>
              <a:gd name="connsiteY2" fmla="*/ 531811 h 531811"/>
              <a:gd name="connsiteX3" fmla="*/ 0 w 923560"/>
              <a:gd name="connsiteY3" fmla="*/ 531811 h 531811"/>
              <a:gd name="connsiteX4" fmla="*/ 0 w 923560"/>
              <a:gd name="connsiteY4" fmla="*/ 0 h 53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560" h="531811">
                <a:moveTo>
                  <a:pt x="0" y="0"/>
                </a:moveTo>
                <a:lnTo>
                  <a:pt x="923560" y="0"/>
                </a:lnTo>
                <a:lnTo>
                  <a:pt x="923560" y="531811"/>
                </a:lnTo>
                <a:lnTo>
                  <a:pt x="0" y="531811"/>
                </a:lnTo>
                <a:lnTo>
                  <a:pt x="0" y="0"/>
                </a:lnTo>
                <a:close/>
              </a:path>
            </a:pathLst>
          </a:custGeom>
          <a:solidFill>
            <a:schemeClr val="accent1">
              <a:lumMod val="40000"/>
              <a:lumOff val="6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n-US" sz="900" b="1" u="sng" dirty="0"/>
              <a:t>Swing Shift   Sergeant</a:t>
            </a:r>
          </a:p>
          <a:p>
            <a:pPr algn="ctr" defTabSz="400050">
              <a:lnSpc>
                <a:spcPct val="90000"/>
              </a:lnSpc>
              <a:spcBef>
                <a:spcPct val="0"/>
              </a:spcBef>
              <a:spcAft>
                <a:spcPct val="35000"/>
              </a:spcAft>
            </a:pPr>
            <a:r>
              <a:rPr lang="en-US" sz="900" dirty="0"/>
              <a:t>Ryan Hunsinger</a:t>
            </a:r>
          </a:p>
        </p:txBody>
      </p:sp>
      <p:cxnSp>
        <p:nvCxnSpPr>
          <p:cNvPr id="202" name="Straight Connector 201">
            <a:extLst>
              <a:ext uri="{FF2B5EF4-FFF2-40B4-BE49-F238E27FC236}">
                <a16:creationId xmlns:a16="http://schemas.microsoft.com/office/drawing/2014/main" id="{B1A1FAD8-6DC4-417A-8B2E-F4484183DCAD}"/>
              </a:ext>
            </a:extLst>
          </p:cNvPr>
          <p:cNvCxnSpPr>
            <a:cxnSpLocks/>
          </p:cNvCxnSpPr>
          <p:nvPr/>
        </p:nvCxnSpPr>
        <p:spPr>
          <a:xfrm flipV="1">
            <a:off x="8475960" y="2304855"/>
            <a:ext cx="1" cy="13199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0B08F3E8-E724-4570-933B-D0D8B2DEA892}"/>
              </a:ext>
            </a:extLst>
          </p:cNvPr>
          <p:cNvSpPr>
            <a:spLocks noGrp="1"/>
          </p:cNvSpPr>
          <p:nvPr>
            <p:ph type="ftr" sz="quarter" idx="11"/>
          </p:nvPr>
        </p:nvSpPr>
        <p:spPr/>
        <p:txBody>
          <a:bodyPr/>
          <a:lstStyle/>
          <a:p>
            <a:r>
              <a:rPr lang="en-US" dirty="0"/>
              <a:t>Version 20230306</a:t>
            </a:r>
          </a:p>
        </p:txBody>
      </p:sp>
      <p:sp>
        <p:nvSpPr>
          <p:cNvPr id="102" name="Freeform 52">
            <a:extLst>
              <a:ext uri="{FF2B5EF4-FFF2-40B4-BE49-F238E27FC236}">
                <a16:creationId xmlns:a16="http://schemas.microsoft.com/office/drawing/2014/main" id="{563DCEEE-7EFF-4F63-98C4-E02699429672}"/>
              </a:ext>
            </a:extLst>
          </p:cNvPr>
          <p:cNvSpPr/>
          <p:nvPr/>
        </p:nvSpPr>
        <p:spPr>
          <a:xfrm>
            <a:off x="6723609" y="3902758"/>
            <a:ext cx="891540" cy="377190"/>
          </a:xfrm>
          <a:custGeom>
            <a:avLst/>
            <a:gdLst>
              <a:gd name="connsiteX0" fmla="*/ 0 w 1155309"/>
              <a:gd name="connsiteY0" fmla="*/ 0 h 809711"/>
              <a:gd name="connsiteX1" fmla="*/ 1155309 w 1155309"/>
              <a:gd name="connsiteY1" fmla="*/ 0 h 809711"/>
              <a:gd name="connsiteX2" fmla="*/ 1155309 w 1155309"/>
              <a:gd name="connsiteY2" fmla="*/ 809711 h 809711"/>
              <a:gd name="connsiteX3" fmla="*/ 0 w 1155309"/>
              <a:gd name="connsiteY3" fmla="*/ 809711 h 809711"/>
              <a:gd name="connsiteX4" fmla="*/ 0 w 1155309"/>
              <a:gd name="connsiteY4" fmla="*/ 0 h 809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309" h="809711">
                <a:moveTo>
                  <a:pt x="0" y="0"/>
                </a:moveTo>
                <a:lnTo>
                  <a:pt x="1155309" y="0"/>
                </a:lnTo>
                <a:lnTo>
                  <a:pt x="1155309" y="809711"/>
                </a:lnTo>
                <a:lnTo>
                  <a:pt x="0" y="809711"/>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n-US" sz="900" b="1" u="sng" dirty="0"/>
              <a:t>Officer</a:t>
            </a:r>
          </a:p>
          <a:p>
            <a:pPr algn="ctr" defTabSz="400050">
              <a:lnSpc>
                <a:spcPct val="90000"/>
              </a:lnSpc>
              <a:spcBef>
                <a:spcPct val="0"/>
              </a:spcBef>
              <a:spcAft>
                <a:spcPct val="35000"/>
              </a:spcAft>
            </a:pPr>
            <a:r>
              <a:rPr lang="en-US" sz="900" dirty="0"/>
              <a:t>Tanner Stockton</a:t>
            </a:r>
          </a:p>
        </p:txBody>
      </p:sp>
      <p:sp>
        <p:nvSpPr>
          <p:cNvPr id="96" name="Freeform 50">
            <a:extLst>
              <a:ext uri="{FF2B5EF4-FFF2-40B4-BE49-F238E27FC236}">
                <a16:creationId xmlns:a16="http://schemas.microsoft.com/office/drawing/2014/main" id="{1B62F45F-ACBA-4ADE-AF5A-082980990AB8}"/>
              </a:ext>
            </a:extLst>
          </p:cNvPr>
          <p:cNvSpPr/>
          <p:nvPr/>
        </p:nvSpPr>
        <p:spPr>
          <a:xfrm>
            <a:off x="7961610" y="3272507"/>
            <a:ext cx="1028700" cy="508340"/>
          </a:xfrm>
          <a:custGeom>
            <a:avLst/>
            <a:gdLst>
              <a:gd name="connsiteX0" fmla="*/ 0 w 1484610"/>
              <a:gd name="connsiteY0" fmla="*/ 0 h 602896"/>
              <a:gd name="connsiteX1" fmla="*/ 1484610 w 1484610"/>
              <a:gd name="connsiteY1" fmla="*/ 0 h 602896"/>
              <a:gd name="connsiteX2" fmla="*/ 1484610 w 1484610"/>
              <a:gd name="connsiteY2" fmla="*/ 602896 h 602896"/>
              <a:gd name="connsiteX3" fmla="*/ 0 w 1484610"/>
              <a:gd name="connsiteY3" fmla="*/ 602896 h 602896"/>
              <a:gd name="connsiteX4" fmla="*/ 0 w 1484610"/>
              <a:gd name="connsiteY4" fmla="*/ 0 h 602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4610" h="602896">
                <a:moveTo>
                  <a:pt x="0" y="0"/>
                </a:moveTo>
                <a:lnTo>
                  <a:pt x="1484610" y="0"/>
                </a:lnTo>
                <a:lnTo>
                  <a:pt x="1484610" y="602896"/>
                </a:lnTo>
                <a:lnTo>
                  <a:pt x="0" y="602896"/>
                </a:lnTo>
                <a:lnTo>
                  <a:pt x="0" y="0"/>
                </a:lnTo>
                <a:close/>
              </a:path>
            </a:pathLst>
          </a:custGeom>
          <a:solidFill>
            <a:schemeClr val="accent2">
              <a:lumMod val="60000"/>
              <a:lumOff val="4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endParaRPr lang="en-US" sz="900" b="1" u="sng" dirty="0"/>
          </a:p>
          <a:p>
            <a:pPr algn="ctr" defTabSz="400050">
              <a:lnSpc>
                <a:spcPct val="90000"/>
              </a:lnSpc>
              <a:spcBef>
                <a:spcPct val="0"/>
              </a:spcBef>
              <a:spcAft>
                <a:spcPct val="35000"/>
              </a:spcAft>
            </a:pPr>
            <a:r>
              <a:rPr lang="en-US" sz="900" b="1" u="sng" dirty="0"/>
              <a:t>In Training</a:t>
            </a:r>
          </a:p>
          <a:p>
            <a:pPr algn="ctr" defTabSz="400050">
              <a:lnSpc>
                <a:spcPct val="90000"/>
              </a:lnSpc>
              <a:spcBef>
                <a:spcPct val="0"/>
              </a:spcBef>
              <a:spcAft>
                <a:spcPct val="35000"/>
              </a:spcAft>
            </a:pPr>
            <a:r>
              <a:rPr lang="en-US" sz="900" dirty="0"/>
              <a:t>Joseph Dubois</a:t>
            </a:r>
          </a:p>
          <a:p>
            <a:pPr algn="ctr" defTabSz="400050">
              <a:lnSpc>
                <a:spcPct val="90000"/>
              </a:lnSpc>
              <a:spcBef>
                <a:spcPct val="0"/>
              </a:spcBef>
              <a:spcAft>
                <a:spcPct val="35000"/>
              </a:spcAft>
            </a:pPr>
            <a:endParaRPr lang="en-US" sz="900" dirty="0"/>
          </a:p>
        </p:txBody>
      </p:sp>
      <p:sp>
        <p:nvSpPr>
          <p:cNvPr id="6" name="Freeform 52">
            <a:extLst>
              <a:ext uri="{FF2B5EF4-FFF2-40B4-BE49-F238E27FC236}">
                <a16:creationId xmlns:a16="http://schemas.microsoft.com/office/drawing/2014/main" id="{0498B0CA-7A2B-8BCE-CB06-DBEF3CC36504}"/>
              </a:ext>
            </a:extLst>
          </p:cNvPr>
          <p:cNvSpPr/>
          <p:nvPr/>
        </p:nvSpPr>
        <p:spPr>
          <a:xfrm>
            <a:off x="2986476" y="3461825"/>
            <a:ext cx="891540" cy="377190"/>
          </a:xfrm>
          <a:custGeom>
            <a:avLst/>
            <a:gdLst>
              <a:gd name="connsiteX0" fmla="*/ 0 w 1155309"/>
              <a:gd name="connsiteY0" fmla="*/ 0 h 809711"/>
              <a:gd name="connsiteX1" fmla="*/ 1155309 w 1155309"/>
              <a:gd name="connsiteY1" fmla="*/ 0 h 809711"/>
              <a:gd name="connsiteX2" fmla="*/ 1155309 w 1155309"/>
              <a:gd name="connsiteY2" fmla="*/ 809711 h 809711"/>
              <a:gd name="connsiteX3" fmla="*/ 0 w 1155309"/>
              <a:gd name="connsiteY3" fmla="*/ 809711 h 809711"/>
              <a:gd name="connsiteX4" fmla="*/ 0 w 1155309"/>
              <a:gd name="connsiteY4" fmla="*/ 0 h 809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309" h="809711">
                <a:moveTo>
                  <a:pt x="0" y="0"/>
                </a:moveTo>
                <a:lnTo>
                  <a:pt x="1155309" y="0"/>
                </a:lnTo>
                <a:lnTo>
                  <a:pt x="1155309" y="809711"/>
                </a:lnTo>
                <a:lnTo>
                  <a:pt x="0" y="809711"/>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n-US" sz="900" b="1" u="sng" dirty="0"/>
              <a:t>Detective</a:t>
            </a:r>
          </a:p>
          <a:p>
            <a:pPr algn="ctr" defTabSz="400050">
              <a:lnSpc>
                <a:spcPct val="90000"/>
              </a:lnSpc>
              <a:spcBef>
                <a:spcPct val="0"/>
              </a:spcBef>
              <a:spcAft>
                <a:spcPct val="35000"/>
              </a:spcAft>
            </a:pPr>
            <a:r>
              <a:rPr lang="en-US" sz="900" dirty="0"/>
              <a:t>Jeff Hensley</a:t>
            </a:r>
          </a:p>
        </p:txBody>
      </p:sp>
      <p:sp>
        <p:nvSpPr>
          <p:cNvPr id="7" name="Freeform 52">
            <a:extLst>
              <a:ext uri="{FF2B5EF4-FFF2-40B4-BE49-F238E27FC236}">
                <a16:creationId xmlns:a16="http://schemas.microsoft.com/office/drawing/2014/main" id="{3CAB7C84-A6DE-8660-2DFC-FA43786099C1}"/>
              </a:ext>
            </a:extLst>
          </p:cNvPr>
          <p:cNvSpPr/>
          <p:nvPr/>
        </p:nvSpPr>
        <p:spPr>
          <a:xfrm>
            <a:off x="6720707" y="3435612"/>
            <a:ext cx="891540" cy="377190"/>
          </a:xfrm>
          <a:custGeom>
            <a:avLst/>
            <a:gdLst>
              <a:gd name="connsiteX0" fmla="*/ 0 w 1155309"/>
              <a:gd name="connsiteY0" fmla="*/ 0 h 809711"/>
              <a:gd name="connsiteX1" fmla="*/ 1155309 w 1155309"/>
              <a:gd name="connsiteY1" fmla="*/ 0 h 809711"/>
              <a:gd name="connsiteX2" fmla="*/ 1155309 w 1155309"/>
              <a:gd name="connsiteY2" fmla="*/ 809711 h 809711"/>
              <a:gd name="connsiteX3" fmla="*/ 0 w 1155309"/>
              <a:gd name="connsiteY3" fmla="*/ 809711 h 809711"/>
              <a:gd name="connsiteX4" fmla="*/ 0 w 1155309"/>
              <a:gd name="connsiteY4" fmla="*/ 0 h 809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309" h="809711">
                <a:moveTo>
                  <a:pt x="0" y="0"/>
                </a:moveTo>
                <a:lnTo>
                  <a:pt x="1155309" y="0"/>
                </a:lnTo>
                <a:lnTo>
                  <a:pt x="1155309" y="809711"/>
                </a:lnTo>
                <a:lnTo>
                  <a:pt x="0" y="809711"/>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spcFirstLastPara="0" vert="horz" wrap="square" lIns="5715" tIns="5715" rIns="5715" bIns="5715" numCol="1" spcCol="1270" anchor="ctr" anchorCtr="0">
            <a:noAutofit/>
          </a:bodyPr>
          <a:lstStyle/>
          <a:p>
            <a:pPr algn="ctr" defTabSz="400050">
              <a:lnSpc>
                <a:spcPct val="90000"/>
              </a:lnSpc>
              <a:spcBef>
                <a:spcPct val="0"/>
              </a:spcBef>
              <a:spcAft>
                <a:spcPct val="35000"/>
              </a:spcAft>
            </a:pPr>
            <a:r>
              <a:rPr lang="en-US" sz="900" b="1" u="sng" dirty="0"/>
              <a:t>Officer</a:t>
            </a:r>
          </a:p>
          <a:p>
            <a:pPr algn="ctr" defTabSz="400050">
              <a:lnSpc>
                <a:spcPct val="90000"/>
              </a:lnSpc>
              <a:spcBef>
                <a:spcPct val="0"/>
              </a:spcBef>
              <a:spcAft>
                <a:spcPct val="35000"/>
              </a:spcAft>
            </a:pPr>
            <a:r>
              <a:rPr lang="en-US" sz="900" dirty="0"/>
              <a:t>Ashley Peto</a:t>
            </a:r>
          </a:p>
        </p:txBody>
      </p:sp>
    </p:spTree>
    <p:extLst>
      <p:ext uri="{BB962C8B-B14F-4D97-AF65-F5344CB8AC3E}">
        <p14:creationId xmlns:p14="http://schemas.microsoft.com/office/powerpoint/2010/main" val="8520268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762000" y="990600"/>
            <a:ext cx="7696200" cy="2286000"/>
          </a:xfrm>
        </p:spPr>
        <p:txBody>
          <a:bodyPr/>
          <a:lstStyle/>
          <a:p>
            <a:pPr eaLnBrk="1" hangingPunct="1"/>
            <a:r>
              <a:rPr lang="en-US" b="1" dirty="0"/>
              <a:t>How to Get Along</a:t>
            </a:r>
            <a:br>
              <a:rPr lang="en-US" b="1" dirty="0"/>
            </a:br>
            <a:r>
              <a:rPr lang="en-US" sz="4000" b="1" dirty="0"/>
              <a:t>With Other Council Members</a:t>
            </a:r>
            <a:br>
              <a:rPr lang="en-US" b="1" dirty="0"/>
            </a:br>
            <a:endParaRPr lang="en-US" b="1" dirty="0"/>
          </a:p>
        </p:txBody>
      </p:sp>
      <p:sp>
        <p:nvSpPr>
          <p:cNvPr id="3075" name="Rectangle 3"/>
          <p:cNvSpPr>
            <a:spLocks noGrp="1" noChangeArrowheads="1"/>
          </p:cNvSpPr>
          <p:nvPr>
            <p:ph idx="1"/>
          </p:nvPr>
        </p:nvSpPr>
        <p:spPr>
          <a:xfrm>
            <a:off x="685800" y="3886200"/>
            <a:ext cx="7772400" cy="2133600"/>
          </a:xfrm>
        </p:spPr>
        <p:txBody>
          <a:bodyPr/>
          <a:lstStyle/>
          <a:p>
            <a:pPr algn="ctr" eaLnBrk="1" hangingPunct="1">
              <a:buFontTx/>
              <a:buNone/>
            </a:pPr>
            <a:r>
              <a:rPr lang="en-US" sz="2400" dirty="0"/>
              <a:t>Anne Heinze Silvis</a:t>
            </a:r>
          </a:p>
          <a:p>
            <a:pPr algn="ctr" eaLnBrk="1" hangingPunct="1">
              <a:buFontTx/>
              <a:buNone/>
            </a:pPr>
            <a:r>
              <a:rPr lang="en-US" sz="2400" dirty="0"/>
              <a:t>University of Illinois Extension</a:t>
            </a:r>
          </a:p>
          <a:p>
            <a:pPr algn="ctr" eaLnBrk="1" hangingPunct="1">
              <a:buFontTx/>
              <a:buNone/>
            </a:pPr>
            <a:r>
              <a:rPr lang="en-US" sz="2400"/>
              <a:t>asilvis@illinois.edu</a:t>
            </a:r>
          </a:p>
        </p:txBody>
      </p:sp>
    </p:spTree>
    <p:extLst>
      <p:ext uri="{BB962C8B-B14F-4D97-AF65-F5344CB8AC3E}">
        <p14:creationId xmlns:p14="http://schemas.microsoft.com/office/powerpoint/2010/main" val="11461318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t>What is conflict?</a:t>
            </a:r>
          </a:p>
        </p:txBody>
      </p:sp>
      <p:sp>
        <p:nvSpPr>
          <p:cNvPr id="4099" name="Rectangle 3"/>
          <p:cNvSpPr>
            <a:spLocks noGrp="1" noChangeArrowheads="1"/>
          </p:cNvSpPr>
          <p:nvPr>
            <p:ph idx="1"/>
          </p:nvPr>
        </p:nvSpPr>
        <p:spPr>
          <a:xfrm>
            <a:off x="1447800" y="1600200"/>
            <a:ext cx="7010400" cy="4419600"/>
          </a:xfrm>
        </p:spPr>
        <p:txBody>
          <a:bodyPr/>
          <a:lstStyle/>
          <a:p>
            <a:pPr eaLnBrk="1" hangingPunct="1"/>
            <a:r>
              <a:rPr lang="en-US"/>
              <a:t>At least two parties. </a:t>
            </a:r>
          </a:p>
          <a:p>
            <a:pPr eaLnBrk="1" hangingPunct="1"/>
            <a:r>
              <a:rPr lang="en-US"/>
              <a:t>Involves a struggle, threat (real or suspected), or fear of loss.</a:t>
            </a:r>
          </a:p>
          <a:p>
            <a:pPr eaLnBrk="1" hangingPunct="1"/>
            <a:r>
              <a:rPr lang="en-US"/>
              <a:t>Interaction or interference.</a:t>
            </a:r>
          </a:p>
          <a:p>
            <a:pPr eaLnBrk="1" hangingPunct="1"/>
            <a:r>
              <a:rPr lang="en-US"/>
              <a:t>May be emotional.</a:t>
            </a:r>
          </a:p>
        </p:txBody>
      </p:sp>
    </p:spTree>
    <p:extLst>
      <p:ext uri="{BB962C8B-B14F-4D97-AF65-F5344CB8AC3E}">
        <p14:creationId xmlns:p14="http://schemas.microsoft.com/office/powerpoint/2010/main" val="30397998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t>What is conflict?</a:t>
            </a:r>
          </a:p>
        </p:txBody>
      </p:sp>
      <p:sp>
        <p:nvSpPr>
          <p:cNvPr id="5123" name="Rectangle 3"/>
          <p:cNvSpPr>
            <a:spLocks noGrp="1" noChangeArrowheads="1"/>
          </p:cNvSpPr>
          <p:nvPr>
            <p:ph idx="1"/>
          </p:nvPr>
        </p:nvSpPr>
        <p:spPr>
          <a:xfrm>
            <a:off x="685800" y="2209800"/>
            <a:ext cx="7772400" cy="3810000"/>
          </a:xfrm>
        </p:spPr>
        <p:txBody>
          <a:bodyPr/>
          <a:lstStyle/>
          <a:p>
            <a:pPr algn="ctr" eaLnBrk="1" hangingPunct="1">
              <a:buFontTx/>
              <a:buNone/>
            </a:pPr>
            <a:r>
              <a:rPr lang="en-US"/>
              <a:t>Conflict can also be an opportunity for change, improvement, new understanding, attention to a problem or opportunity. </a:t>
            </a:r>
          </a:p>
        </p:txBody>
      </p:sp>
    </p:spTree>
    <p:extLst>
      <p:ext uri="{BB962C8B-B14F-4D97-AF65-F5344CB8AC3E}">
        <p14:creationId xmlns:p14="http://schemas.microsoft.com/office/powerpoint/2010/main" val="27927360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457200"/>
            <a:ext cx="7772400" cy="2209800"/>
          </a:xfrm>
        </p:spPr>
        <p:txBody>
          <a:bodyPr/>
          <a:lstStyle/>
          <a:p>
            <a:pPr eaLnBrk="1" hangingPunct="1"/>
            <a:r>
              <a:rPr lang="en-US"/>
              <a:t>A short list to remember:</a:t>
            </a:r>
          </a:p>
        </p:txBody>
      </p:sp>
      <p:sp>
        <p:nvSpPr>
          <p:cNvPr id="6147" name="Rectangle 3"/>
          <p:cNvSpPr>
            <a:spLocks noGrp="1" noChangeArrowheads="1"/>
          </p:cNvSpPr>
          <p:nvPr>
            <p:ph idx="1"/>
          </p:nvPr>
        </p:nvSpPr>
        <p:spPr>
          <a:xfrm>
            <a:off x="1524000" y="2667000"/>
            <a:ext cx="6934200" cy="3352800"/>
          </a:xfrm>
        </p:spPr>
        <p:txBody>
          <a:bodyPr/>
          <a:lstStyle/>
          <a:p>
            <a:pPr eaLnBrk="1" hangingPunct="1">
              <a:lnSpc>
                <a:spcPct val="90000"/>
              </a:lnSpc>
            </a:pPr>
            <a:r>
              <a:rPr lang="en-US" sz="2800"/>
              <a:t>Conflict happens. It’s normal.</a:t>
            </a:r>
          </a:p>
          <a:p>
            <a:pPr eaLnBrk="1" hangingPunct="1">
              <a:lnSpc>
                <a:spcPct val="90000"/>
              </a:lnSpc>
            </a:pPr>
            <a:r>
              <a:rPr lang="en-US" sz="2800"/>
              <a:t>Control the situation by thinking through your perceptions and actions. </a:t>
            </a:r>
          </a:p>
          <a:p>
            <a:pPr eaLnBrk="1" hangingPunct="1">
              <a:lnSpc>
                <a:spcPct val="90000"/>
              </a:lnSpc>
            </a:pPr>
            <a:r>
              <a:rPr lang="en-US" sz="2800"/>
              <a:t>Foster communication.  </a:t>
            </a:r>
          </a:p>
        </p:txBody>
      </p:sp>
    </p:spTree>
    <p:extLst>
      <p:ext uri="{BB962C8B-B14F-4D97-AF65-F5344CB8AC3E}">
        <p14:creationId xmlns:p14="http://schemas.microsoft.com/office/powerpoint/2010/main" val="14002616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457200"/>
            <a:ext cx="7848600" cy="1447800"/>
          </a:xfrm>
        </p:spPr>
        <p:txBody>
          <a:bodyPr/>
          <a:lstStyle/>
          <a:p>
            <a:pPr eaLnBrk="1" hangingPunct="1"/>
            <a:r>
              <a:rPr lang="en-US"/>
              <a:t>Use only unconditionally constructive strategies . . . . </a:t>
            </a:r>
          </a:p>
        </p:txBody>
      </p:sp>
      <p:sp>
        <p:nvSpPr>
          <p:cNvPr id="7171" name="Rectangle 3"/>
          <p:cNvSpPr>
            <a:spLocks noGrp="1" noChangeArrowheads="1"/>
          </p:cNvSpPr>
          <p:nvPr>
            <p:ph idx="1"/>
          </p:nvPr>
        </p:nvSpPr>
        <p:spPr>
          <a:xfrm>
            <a:off x="685800" y="2286000"/>
            <a:ext cx="7772400" cy="3733800"/>
          </a:xfrm>
        </p:spPr>
        <p:txBody>
          <a:bodyPr/>
          <a:lstStyle/>
          <a:p>
            <a:pPr algn="ctr" eaLnBrk="1" hangingPunct="1">
              <a:buFontTx/>
              <a:buNone/>
            </a:pPr>
            <a:r>
              <a:rPr lang="en-US"/>
              <a:t>“Do only those things that are good for the relationship and good for us; whether or not they reciprocate.”</a:t>
            </a:r>
          </a:p>
          <a:p>
            <a:pPr algn="ctr" eaLnBrk="1" hangingPunct="1">
              <a:buFontTx/>
              <a:buNone/>
            </a:pPr>
            <a:endParaRPr lang="en-US"/>
          </a:p>
          <a:p>
            <a:pPr algn="ctr" eaLnBrk="1" hangingPunct="1">
              <a:buFontTx/>
              <a:buNone/>
            </a:pPr>
            <a:r>
              <a:rPr lang="en-US" sz="2800" u="sng"/>
              <a:t>Getting Together</a:t>
            </a:r>
          </a:p>
          <a:p>
            <a:pPr algn="ctr" eaLnBrk="1" hangingPunct="1">
              <a:buFontTx/>
              <a:buNone/>
            </a:pPr>
            <a:r>
              <a:rPr lang="en-US" sz="2400" i="1"/>
              <a:t>By Roger Fisher and Scott Brown</a:t>
            </a:r>
            <a:r>
              <a:rPr lang="en-US"/>
              <a:t> </a:t>
            </a:r>
          </a:p>
        </p:txBody>
      </p:sp>
    </p:spTree>
    <p:extLst>
      <p:ext uri="{BB962C8B-B14F-4D97-AF65-F5344CB8AC3E}">
        <p14:creationId xmlns:p14="http://schemas.microsoft.com/office/powerpoint/2010/main" val="29331280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762000" y="533400"/>
            <a:ext cx="7772400" cy="2057400"/>
          </a:xfrm>
        </p:spPr>
        <p:txBody>
          <a:bodyPr/>
          <a:lstStyle/>
          <a:p>
            <a:pPr eaLnBrk="1" hangingPunct="1"/>
            <a:r>
              <a:rPr lang="en-US"/>
              <a:t>Why does conflict happen? </a:t>
            </a:r>
          </a:p>
        </p:txBody>
      </p:sp>
      <p:sp>
        <p:nvSpPr>
          <p:cNvPr id="8195" name="Rectangle 3"/>
          <p:cNvSpPr>
            <a:spLocks noGrp="1" noChangeArrowheads="1"/>
          </p:cNvSpPr>
          <p:nvPr>
            <p:ph idx="1"/>
          </p:nvPr>
        </p:nvSpPr>
        <p:spPr>
          <a:xfrm>
            <a:off x="1981200" y="2590800"/>
            <a:ext cx="6477000" cy="3429000"/>
          </a:xfrm>
        </p:spPr>
        <p:txBody>
          <a:bodyPr/>
          <a:lstStyle/>
          <a:p>
            <a:pPr eaLnBrk="1" hangingPunct="1"/>
            <a:r>
              <a:rPr lang="en-US"/>
              <a:t>Situation.</a:t>
            </a:r>
          </a:p>
          <a:p>
            <a:pPr eaLnBrk="1" hangingPunct="1"/>
            <a:r>
              <a:rPr lang="en-US"/>
              <a:t>Personal differences.</a:t>
            </a:r>
          </a:p>
          <a:p>
            <a:pPr eaLnBrk="1" hangingPunct="1"/>
            <a:r>
              <a:rPr lang="en-US"/>
              <a:t>Cultural differences.</a:t>
            </a:r>
          </a:p>
          <a:p>
            <a:pPr eaLnBrk="1" hangingPunct="1"/>
            <a:r>
              <a:rPr lang="en-US"/>
              <a:t>Faulty communication. </a:t>
            </a:r>
          </a:p>
        </p:txBody>
      </p:sp>
    </p:spTree>
    <p:extLst>
      <p:ext uri="{BB962C8B-B14F-4D97-AF65-F5344CB8AC3E}">
        <p14:creationId xmlns:p14="http://schemas.microsoft.com/office/powerpoint/2010/main" val="6149454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533400"/>
            <a:ext cx="7772400" cy="2057400"/>
          </a:xfrm>
        </p:spPr>
        <p:txBody>
          <a:bodyPr/>
          <a:lstStyle/>
          <a:p>
            <a:pPr eaLnBrk="1" hangingPunct="1"/>
            <a:r>
              <a:rPr lang="en-US"/>
              <a:t>What can you control? </a:t>
            </a:r>
          </a:p>
        </p:txBody>
      </p:sp>
      <p:sp>
        <p:nvSpPr>
          <p:cNvPr id="9219" name="Rectangle 3"/>
          <p:cNvSpPr>
            <a:spLocks noGrp="1" noChangeArrowheads="1"/>
          </p:cNvSpPr>
          <p:nvPr>
            <p:ph idx="1"/>
          </p:nvPr>
        </p:nvSpPr>
        <p:spPr>
          <a:xfrm>
            <a:off x="1371600" y="2667000"/>
            <a:ext cx="7086600" cy="3352800"/>
          </a:xfrm>
        </p:spPr>
        <p:txBody>
          <a:bodyPr/>
          <a:lstStyle/>
          <a:p>
            <a:pPr eaLnBrk="1" hangingPunct="1"/>
            <a:r>
              <a:rPr lang="en-US"/>
              <a:t>Your thinking.</a:t>
            </a:r>
          </a:p>
          <a:p>
            <a:pPr eaLnBrk="1" hangingPunct="1"/>
            <a:r>
              <a:rPr lang="en-US"/>
              <a:t>Your perceptions and judgments.</a:t>
            </a:r>
          </a:p>
          <a:p>
            <a:pPr eaLnBrk="1" hangingPunct="1"/>
            <a:r>
              <a:rPr lang="en-US"/>
              <a:t>Your behaviors.</a:t>
            </a:r>
          </a:p>
          <a:p>
            <a:pPr eaLnBrk="1" hangingPunct="1">
              <a:buFontTx/>
              <a:buNone/>
            </a:pPr>
            <a:endParaRPr lang="en-US"/>
          </a:p>
        </p:txBody>
      </p:sp>
    </p:spTree>
    <p:extLst>
      <p:ext uri="{BB962C8B-B14F-4D97-AF65-F5344CB8AC3E}">
        <p14:creationId xmlns:p14="http://schemas.microsoft.com/office/powerpoint/2010/main" val="14227118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762000" y="533400"/>
            <a:ext cx="7772400" cy="2057400"/>
          </a:xfrm>
        </p:spPr>
        <p:txBody>
          <a:bodyPr/>
          <a:lstStyle/>
          <a:p>
            <a:pPr eaLnBrk="1" hangingPunct="1"/>
            <a:r>
              <a:rPr lang="en-US"/>
              <a:t>What is beyond your control? </a:t>
            </a:r>
          </a:p>
        </p:txBody>
      </p:sp>
      <p:sp>
        <p:nvSpPr>
          <p:cNvPr id="10243" name="Rectangle 3"/>
          <p:cNvSpPr>
            <a:spLocks noGrp="1" noChangeArrowheads="1"/>
          </p:cNvSpPr>
          <p:nvPr>
            <p:ph idx="1"/>
          </p:nvPr>
        </p:nvSpPr>
        <p:spPr>
          <a:xfrm>
            <a:off x="1371600" y="3048000"/>
            <a:ext cx="7086600" cy="2971800"/>
          </a:xfrm>
        </p:spPr>
        <p:txBody>
          <a:bodyPr/>
          <a:lstStyle/>
          <a:p>
            <a:pPr eaLnBrk="1" hangingPunct="1"/>
            <a:r>
              <a:rPr lang="en-US"/>
              <a:t>EVERYTHING ELSE!</a:t>
            </a:r>
          </a:p>
          <a:p>
            <a:pPr eaLnBrk="1" hangingPunct="1"/>
            <a:r>
              <a:rPr lang="en-US"/>
              <a:t>Including another person’s thinking, judgments, and behavior. </a:t>
            </a:r>
          </a:p>
        </p:txBody>
      </p:sp>
    </p:spTree>
    <p:extLst>
      <p:ext uri="{BB962C8B-B14F-4D97-AF65-F5344CB8AC3E}">
        <p14:creationId xmlns:p14="http://schemas.microsoft.com/office/powerpoint/2010/main" val="8187969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609600"/>
            <a:ext cx="7772400" cy="4343400"/>
          </a:xfrm>
        </p:spPr>
        <p:txBody>
          <a:bodyPr/>
          <a:lstStyle/>
          <a:p>
            <a:pPr eaLnBrk="1" hangingPunct="1"/>
            <a:r>
              <a:rPr lang="en-US" altLang="ko-KR" sz="3600">
                <a:ea typeface="굴림" charset="-127"/>
              </a:rPr>
              <a:t>"Those disputing, contradicting, and confuting people . . . </a:t>
            </a:r>
            <a:br>
              <a:rPr lang="en-US" altLang="ko-KR" sz="3600">
                <a:ea typeface="굴림" charset="-127"/>
              </a:rPr>
            </a:br>
            <a:r>
              <a:rPr lang="en-US" altLang="ko-KR" sz="3600">
                <a:ea typeface="굴림" charset="-127"/>
              </a:rPr>
              <a:t>get victory, sometimes, </a:t>
            </a:r>
            <a:br>
              <a:rPr lang="en-US" altLang="ko-KR" sz="3600">
                <a:ea typeface="굴림" charset="-127"/>
              </a:rPr>
            </a:br>
            <a:r>
              <a:rPr lang="en-US" altLang="ko-KR" sz="3600">
                <a:ea typeface="굴림" charset="-127"/>
              </a:rPr>
              <a:t>but they never get good will, </a:t>
            </a:r>
            <a:br>
              <a:rPr lang="en-US" altLang="ko-KR" sz="3600">
                <a:ea typeface="굴림" charset="-127"/>
              </a:rPr>
            </a:br>
            <a:r>
              <a:rPr lang="en-US" altLang="ko-KR" sz="3600">
                <a:ea typeface="굴림" charset="-127"/>
              </a:rPr>
              <a:t>which would be </a:t>
            </a:r>
            <a:br>
              <a:rPr lang="en-US" altLang="ko-KR" sz="3600">
                <a:ea typeface="굴림" charset="-127"/>
              </a:rPr>
            </a:br>
            <a:r>
              <a:rPr lang="en-US" altLang="ko-KR" sz="3600">
                <a:ea typeface="굴림" charset="-127"/>
              </a:rPr>
              <a:t>of more use to them."</a:t>
            </a:r>
            <a:br>
              <a:rPr lang="en-US" altLang="ko-KR" sz="4000">
                <a:ea typeface="굴림" charset="-127"/>
              </a:rPr>
            </a:br>
            <a:endParaRPr lang="en-US" sz="4000"/>
          </a:p>
        </p:txBody>
      </p:sp>
      <p:sp>
        <p:nvSpPr>
          <p:cNvPr id="11267" name="Rectangle 3"/>
          <p:cNvSpPr>
            <a:spLocks noGrp="1" noChangeArrowheads="1"/>
          </p:cNvSpPr>
          <p:nvPr>
            <p:ph idx="1"/>
          </p:nvPr>
        </p:nvSpPr>
        <p:spPr>
          <a:xfrm>
            <a:off x="685800" y="4953000"/>
            <a:ext cx="7772400" cy="1066800"/>
          </a:xfrm>
        </p:spPr>
        <p:txBody>
          <a:bodyPr/>
          <a:lstStyle/>
          <a:p>
            <a:pPr algn="ctr" eaLnBrk="1" hangingPunct="1">
              <a:buFontTx/>
              <a:buNone/>
            </a:pPr>
            <a:r>
              <a:rPr lang="en-US" altLang="ko-KR" sz="2800">
                <a:ea typeface="굴림" charset="-127"/>
              </a:rPr>
              <a:t>Benjamin Franklin</a:t>
            </a:r>
            <a:endParaRPr lang="en-US" sz="2800"/>
          </a:p>
        </p:txBody>
      </p:sp>
    </p:spTree>
    <p:extLst>
      <p:ext uri="{BB962C8B-B14F-4D97-AF65-F5344CB8AC3E}">
        <p14:creationId xmlns:p14="http://schemas.microsoft.com/office/powerpoint/2010/main" val="2911748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4 “E’s” Balancing Act</a:t>
            </a:r>
          </a:p>
        </p:txBody>
      </p:sp>
      <p:sp>
        <p:nvSpPr>
          <p:cNvPr id="3" name="Content Placeholder 2"/>
          <p:cNvSpPr>
            <a:spLocks noGrp="1"/>
          </p:cNvSpPr>
          <p:nvPr>
            <p:ph sz="quarter" idx="1"/>
          </p:nvPr>
        </p:nvSpPr>
        <p:spPr/>
        <p:txBody>
          <a:bodyPr/>
          <a:lstStyle/>
          <a:p>
            <a:pPr marL="0" indent="0" algn="ctr">
              <a:buNone/>
            </a:pPr>
            <a:endParaRPr lang="en-US" dirty="0"/>
          </a:p>
          <a:p>
            <a:pPr marL="0" indent="0" algn="ctr">
              <a:buNone/>
            </a:pPr>
            <a:endParaRPr lang="en-US" sz="3600" dirty="0"/>
          </a:p>
        </p:txBody>
      </p:sp>
      <p:sp>
        <p:nvSpPr>
          <p:cNvPr id="5" name="Rectangle 4"/>
          <p:cNvSpPr/>
          <p:nvPr/>
        </p:nvSpPr>
        <p:spPr>
          <a:xfrm>
            <a:off x="685800" y="1752600"/>
            <a:ext cx="7924800" cy="2477601"/>
          </a:xfrm>
          <a:prstGeom prst="rect">
            <a:avLst/>
          </a:prstGeom>
        </p:spPr>
        <p:txBody>
          <a:bodyPr wrap="square">
            <a:spAutoFit/>
          </a:bodyPr>
          <a:lstStyle/>
          <a:p>
            <a:pPr marL="640080" lvl="1" indent="-274320">
              <a:spcBef>
                <a:spcPts val="550"/>
              </a:spcBef>
              <a:buClr>
                <a:srgbClr val="94B6D2"/>
              </a:buClr>
              <a:buSzPct val="70000"/>
              <a:buFont typeface="Wingdings 2"/>
              <a:buChar char=""/>
            </a:pPr>
            <a:r>
              <a:rPr lang="en-US" altLang="en-US" sz="2800" dirty="0">
                <a:solidFill>
                  <a:prstClr val="black"/>
                </a:solidFill>
              </a:rPr>
              <a:t>Difficult to balance all 4 E’s</a:t>
            </a:r>
          </a:p>
          <a:p>
            <a:pPr marL="640080" lvl="1" indent="-274320">
              <a:spcBef>
                <a:spcPts val="550"/>
              </a:spcBef>
              <a:buClr>
                <a:srgbClr val="94B6D2"/>
              </a:buClr>
              <a:buSzPct val="70000"/>
              <a:buFont typeface="Wingdings 2"/>
              <a:buChar char=""/>
            </a:pPr>
            <a:r>
              <a:rPr lang="en-US" altLang="en-US" sz="2800" dirty="0">
                <a:solidFill>
                  <a:prstClr val="black"/>
                </a:solidFill>
              </a:rPr>
              <a:t>Short Term vs. Long-Term </a:t>
            </a:r>
          </a:p>
          <a:p>
            <a:pPr marL="640080" lvl="1" indent="-274320">
              <a:spcBef>
                <a:spcPts val="550"/>
              </a:spcBef>
              <a:buClr>
                <a:srgbClr val="94B6D2"/>
              </a:buClr>
              <a:buSzPct val="70000"/>
              <a:buFont typeface="Wingdings 2"/>
              <a:buChar char=""/>
            </a:pPr>
            <a:r>
              <a:rPr lang="en-US" altLang="en-US" sz="2800" dirty="0">
                <a:solidFill>
                  <a:prstClr val="black"/>
                </a:solidFill>
              </a:rPr>
              <a:t>Making Trade-offs when conflict arise (Values)</a:t>
            </a:r>
          </a:p>
          <a:p>
            <a:pPr marL="365760" lvl="1">
              <a:spcBef>
                <a:spcPts val="550"/>
              </a:spcBef>
              <a:buClr>
                <a:srgbClr val="94B6D2"/>
              </a:buClr>
              <a:buSzPct val="70000"/>
            </a:pPr>
            <a:r>
              <a:rPr lang="en-US" altLang="en-US" sz="2800" dirty="0">
                <a:solidFill>
                  <a:prstClr val="black"/>
                </a:solidFill>
              </a:rPr>
              <a:t>Which is more important in your vision of the common good</a:t>
            </a:r>
          </a:p>
        </p:txBody>
      </p:sp>
    </p:spTree>
    <p:extLst>
      <p:ext uri="{BB962C8B-B14F-4D97-AF65-F5344CB8AC3E}">
        <p14:creationId xmlns:p14="http://schemas.microsoft.com/office/powerpoint/2010/main" val="17558085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t>Your goals . . . . </a:t>
            </a:r>
          </a:p>
        </p:txBody>
      </p:sp>
      <p:sp>
        <p:nvSpPr>
          <p:cNvPr id="12291" name="Rectangle 3"/>
          <p:cNvSpPr>
            <a:spLocks noGrp="1" noChangeArrowheads="1"/>
          </p:cNvSpPr>
          <p:nvPr>
            <p:ph idx="1"/>
          </p:nvPr>
        </p:nvSpPr>
        <p:spPr/>
        <p:txBody>
          <a:bodyPr/>
          <a:lstStyle/>
          <a:p>
            <a:pPr eaLnBrk="1" hangingPunct="1"/>
            <a:r>
              <a:rPr lang="en-US"/>
              <a:t>Work on understanding the other person’s perspective. </a:t>
            </a:r>
          </a:p>
          <a:p>
            <a:pPr eaLnBrk="1" hangingPunct="1"/>
            <a:r>
              <a:rPr lang="en-US"/>
              <a:t>Clarify the real issues.</a:t>
            </a:r>
          </a:p>
          <a:p>
            <a:pPr eaLnBrk="1" hangingPunct="1"/>
            <a:r>
              <a:rPr lang="en-US"/>
              <a:t>Keep the conversation going!  </a:t>
            </a:r>
          </a:p>
          <a:p>
            <a:pPr eaLnBrk="1" hangingPunct="1">
              <a:buFontTx/>
              <a:buNone/>
            </a:pPr>
            <a:r>
              <a:rPr lang="en-US" sz="2800"/>
              <a:t>	(Especially considering the alternatives!)</a:t>
            </a:r>
          </a:p>
        </p:txBody>
      </p:sp>
    </p:spTree>
    <p:extLst>
      <p:ext uri="{BB962C8B-B14F-4D97-AF65-F5344CB8AC3E}">
        <p14:creationId xmlns:p14="http://schemas.microsoft.com/office/powerpoint/2010/main" val="26442259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990600"/>
            <a:ext cx="7772400" cy="3352800"/>
          </a:xfrm>
        </p:spPr>
        <p:txBody>
          <a:bodyPr/>
          <a:lstStyle/>
          <a:p>
            <a:pPr eaLnBrk="1" hangingPunct="1"/>
            <a:r>
              <a:rPr lang="en-US" sz="4000" i="1"/>
              <a:t>“Darkness cannot drive out darkness; only light can do that.  Hate cannot drive out hate; only love can do that.”</a:t>
            </a:r>
            <a:br>
              <a:rPr lang="en-US" sz="4000"/>
            </a:br>
            <a:endParaRPr lang="en-US" sz="4000"/>
          </a:p>
        </p:txBody>
      </p:sp>
      <p:sp>
        <p:nvSpPr>
          <p:cNvPr id="13315" name="Rectangle 3"/>
          <p:cNvSpPr>
            <a:spLocks noGrp="1" noChangeArrowheads="1"/>
          </p:cNvSpPr>
          <p:nvPr>
            <p:ph idx="1"/>
          </p:nvPr>
        </p:nvSpPr>
        <p:spPr>
          <a:xfrm>
            <a:off x="685800" y="4419600"/>
            <a:ext cx="7772400" cy="1600200"/>
          </a:xfrm>
        </p:spPr>
        <p:txBody>
          <a:bodyPr/>
          <a:lstStyle/>
          <a:p>
            <a:pPr algn="ctr" eaLnBrk="1" hangingPunct="1">
              <a:buFontTx/>
              <a:buNone/>
            </a:pPr>
            <a:r>
              <a:rPr lang="en-US"/>
              <a:t>Martin Luther King, Jr.</a:t>
            </a:r>
          </a:p>
        </p:txBody>
      </p:sp>
    </p:spTree>
    <p:extLst>
      <p:ext uri="{BB962C8B-B14F-4D97-AF65-F5344CB8AC3E}">
        <p14:creationId xmlns:p14="http://schemas.microsoft.com/office/powerpoint/2010/main" val="400117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Above all, local government is       		     “Accountable”</a:t>
            </a:r>
          </a:p>
        </p:txBody>
      </p:sp>
      <p:sp>
        <p:nvSpPr>
          <p:cNvPr id="3" name="Content Placeholder 2"/>
          <p:cNvSpPr>
            <a:spLocks noGrp="1"/>
          </p:cNvSpPr>
          <p:nvPr>
            <p:ph sz="quarter" idx="1"/>
          </p:nvPr>
        </p:nvSpPr>
        <p:spPr/>
        <p:txBody>
          <a:bodyPr/>
          <a:lstStyle/>
          <a:p>
            <a:pPr algn="ctr">
              <a:lnSpc>
                <a:spcPct val="90000"/>
              </a:lnSpc>
              <a:buNone/>
            </a:pPr>
            <a:r>
              <a:rPr lang="en-US" altLang="en-US" sz="2800" dirty="0"/>
              <a:t>Theory – The “Business” of Governing</a:t>
            </a:r>
          </a:p>
          <a:p>
            <a:pPr lvl="1">
              <a:lnSpc>
                <a:spcPct val="90000"/>
              </a:lnSpc>
              <a:buNone/>
            </a:pPr>
            <a:endParaRPr lang="en-US" altLang="en-US" sz="2400" dirty="0"/>
          </a:p>
          <a:p>
            <a:pPr lvl="1" algn="ctr">
              <a:lnSpc>
                <a:spcPct val="90000"/>
              </a:lnSpc>
              <a:buNone/>
            </a:pPr>
            <a:r>
              <a:rPr lang="en-US" altLang="en-US" sz="2400" b="1" i="1" dirty="0"/>
              <a:t>“Whenever you have an efficient</a:t>
            </a:r>
          </a:p>
          <a:p>
            <a:pPr lvl="1" algn="ctr">
              <a:lnSpc>
                <a:spcPct val="90000"/>
              </a:lnSpc>
              <a:buNone/>
            </a:pPr>
            <a:r>
              <a:rPr lang="en-US" altLang="en-US" sz="2400" b="1" i="1" dirty="0"/>
              <a:t>Government, you have a dictatorship.”</a:t>
            </a:r>
          </a:p>
          <a:p>
            <a:pPr lvl="1">
              <a:lnSpc>
                <a:spcPct val="90000"/>
              </a:lnSpc>
              <a:buNone/>
            </a:pPr>
            <a:endParaRPr lang="en-US" altLang="en-US" sz="2400" b="1" dirty="0"/>
          </a:p>
          <a:p>
            <a:pPr lvl="1" algn="ctr">
              <a:lnSpc>
                <a:spcPct val="90000"/>
              </a:lnSpc>
              <a:buNone/>
            </a:pPr>
            <a:r>
              <a:rPr lang="en-US" altLang="en-US" sz="2400" b="1" dirty="0"/>
              <a:t>Harry S. Truman</a:t>
            </a:r>
          </a:p>
          <a:p>
            <a:pPr marL="365760" lvl="1" indent="0">
              <a:lnSpc>
                <a:spcPct val="90000"/>
              </a:lnSpc>
              <a:buNone/>
            </a:pPr>
            <a:endParaRPr lang="en-US" altLang="en-US" sz="2400" dirty="0"/>
          </a:p>
          <a:p>
            <a:pPr lvl="1">
              <a:lnSpc>
                <a:spcPct val="90000"/>
              </a:lnSpc>
            </a:pPr>
            <a:r>
              <a:rPr lang="en-US" altLang="en-US" sz="2400" dirty="0"/>
              <a:t>Why government is not a “business” – a source of great frustration for newly elected officials</a:t>
            </a:r>
          </a:p>
          <a:p>
            <a:endParaRPr lang="en-US" dirty="0"/>
          </a:p>
        </p:txBody>
      </p:sp>
    </p:spTree>
    <p:extLst>
      <p:ext uri="{BB962C8B-B14F-4D97-AF65-F5344CB8AC3E}">
        <p14:creationId xmlns:p14="http://schemas.microsoft.com/office/powerpoint/2010/main" val="395070944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3.xml><?xml version="1.0" encoding="utf-8"?>
<a:theme xmlns:a="http://schemas.openxmlformats.org/drawingml/2006/main" name="Default Design">
  <a:themeElements>
    <a:clrScheme name="Cust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RotisSemiSerif Bold"/>
        <a:ea typeface=""/>
        <a:cs typeface=""/>
      </a:majorFont>
      <a:minorFont>
        <a:latin typeface="RotisSansSerif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5790</TotalTime>
  <Words>3640</Words>
  <Application>Microsoft Office PowerPoint</Application>
  <PresentationFormat>On-screen Show (4:3)</PresentationFormat>
  <Paragraphs>658</Paragraphs>
  <Slides>81</Slides>
  <Notes>16</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81</vt:i4>
      </vt:variant>
    </vt:vector>
  </HeadingPairs>
  <TitlesOfParts>
    <vt:vector size="96" baseType="lpstr">
      <vt:lpstr>Arial</vt:lpstr>
      <vt:lpstr>Calibri</vt:lpstr>
      <vt:lpstr>Gill Sans MT</vt:lpstr>
      <vt:lpstr>RotisSansSerif Bold</vt:lpstr>
      <vt:lpstr>RotisSemiSerif</vt:lpstr>
      <vt:lpstr>RotisSemiSerif Bold</vt:lpstr>
      <vt:lpstr>RotisSerif</vt:lpstr>
      <vt:lpstr>Segoe UI</vt:lpstr>
      <vt:lpstr>Times New Roman</vt:lpstr>
      <vt:lpstr>Tw Cen MT</vt:lpstr>
      <vt:lpstr>Wingdings</vt:lpstr>
      <vt:lpstr>Wingdings 2</vt:lpstr>
      <vt:lpstr>Median</vt:lpstr>
      <vt:lpstr>Parcel</vt:lpstr>
      <vt:lpstr>Default Design</vt:lpstr>
      <vt:lpstr>CONGRATULATIONS, YOU’VE BEEN ELECTED:  NOW WHAT  DO YOU DO?</vt:lpstr>
      <vt:lpstr>Don Borut, former E.D. of NLC</vt:lpstr>
      <vt:lpstr>Don Borut, former E.D. of NLC</vt:lpstr>
      <vt:lpstr>Some General Observations</vt:lpstr>
      <vt:lpstr>More Observations</vt:lpstr>
      <vt:lpstr>Keep the Big Picture in Mind</vt:lpstr>
      <vt:lpstr>4 “E’s” of Great Governance</vt:lpstr>
      <vt:lpstr>4 “E’s” Balancing Act</vt:lpstr>
      <vt:lpstr>      Above all, local government is              “Accountable”</vt:lpstr>
      <vt:lpstr>PowerPoint Presentation</vt:lpstr>
      <vt:lpstr>PowerPoint Presentation</vt:lpstr>
      <vt:lpstr>PowerPoint Presentation</vt:lpstr>
      <vt:lpstr>PowerPoint Presentation</vt:lpstr>
      <vt:lpstr>      TO DO:</vt:lpstr>
      <vt:lpstr>PowerPoint Presentation</vt:lpstr>
      <vt:lpstr>MAJOR RESPONSIBLITIES</vt:lpstr>
      <vt:lpstr>PowerPoint Presentation</vt:lpstr>
      <vt:lpstr>Media Relations</vt:lpstr>
      <vt:lpstr>Meeting Agendas</vt:lpstr>
      <vt:lpstr>PowerPoint Presentation</vt:lpstr>
      <vt:lpstr>Strategic Planning</vt:lpstr>
      <vt:lpstr>PowerPoint Presentation</vt:lpstr>
      <vt:lpstr>PowerPoint Presentation</vt:lpstr>
      <vt:lpstr>PowerPoint Presentation</vt:lpstr>
      <vt:lpstr>PowerPoint Presentation</vt:lpstr>
      <vt:lpstr>MOST LOCAL GOVERNMENTS…</vt:lpstr>
      <vt:lpstr>PowerPoint Presentation</vt:lpstr>
      <vt:lpstr>PowerPoint Presentation</vt:lpstr>
      <vt:lpstr>     Words of Wisdom </vt:lpstr>
      <vt:lpstr>PowerPoint Presentation</vt:lpstr>
      <vt:lpstr>Best Council Member comment ever:</vt:lpstr>
      <vt:lpstr>It takes five votes to accomplish something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Capital Projects</vt:lpstr>
      <vt:lpstr>Hilldale – Section3 Construction in FY 23/24</vt:lpstr>
      <vt:lpstr>Freedom Parkway Construction begins FY 23/24 – Completed FY 24/25</vt:lpstr>
      <vt:lpstr>Nofsinger Realignment Construction beginS FY 23/24 – Completed FY 24/25</vt:lpstr>
      <vt:lpstr>2023 MFT Maintenance Construction in FY 23/24</vt:lpstr>
      <vt:lpstr>Wilshire Drive Mill &amp; Overlay Construction in FY 23/24</vt:lpstr>
      <vt:lpstr>N. Wilmor Road Mill &amp; Overlay Construction in FY 23/24</vt:lpstr>
      <vt:lpstr>Water Treatment Plant 1 Chlorine Upgrade Construction in FY 23/24</vt:lpstr>
      <vt:lpstr>Water Treatment Plant 2 Loop Watermain Construction in FY 23/24</vt:lpstr>
      <vt:lpstr>Drainage Priorities Projects (June cow presentation)</vt:lpstr>
      <vt:lpstr>Future Projects</vt:lpstr>
      <vt:lpstr>Typical project design schedule</vt:lpstr>
      <vt:lpstr>Catherine Street – (2-3 Projects) Design Begins FY 23/24</vt:lpstr>
      <vt:lpstr>Water Tower 3 90% Designed</vt:lpstr>
      <vt:lpstr>N. Cummings Watermain Upgrade Designed – Waiting on Water Tower 3</vt:lpstr>
      <vt:lpstr>Lakeshore Drive Extension Phase 1 Design approved by IDOT </vt:lpstr>
      <vt:lpstr>STP2 and STP1 Consent Order</vt:lpstr>
      <vt:lpstr>Consent follow through</vt:lpstr>
      <vt:lpstr>Phase 2B  Existing trunkline Where?</vt:lpstr>
      <vt:lpstr>Phase 2B  Why?</vt:lpstr>
      <vt:lpstr>Phase 2B  Why?</vt:lpstr>
      <vt:lpstr>Phase 2B  when?</vt:lpstr>
      <vt:lpstr>Phase 2B  HOW?</vt:lpstr>
      <vt:lpstr>Phase 2B  HOW?</vt:lpstr>
      <vt:lpstr>Phase 2B  how much?</vt:lpstr>
      <vt:lpstr>Infiltration and Inflow (I&amp;I) Sanitary Sewer Evaluation Study (SSES)</vt:lpstr>
      <vt:lpstr>Phase 2B  I&amp;I Removal</vt:lpstr>
      <vt:lpstr>Public Works</vt:lpstr>
      <vt:lpstr>PowerPoint Presentation</vt:lpstr>
      <vt:lpstr>PowerPoint Presentation</vt:lpstr>
      <vt:lpstr>How to Get Along With Other Council Members </vt:lpstr>
      <vt:lpstr>What is conflict?</vt:lpstr>
      <vt:lpstr>What is conflict?</vt:lpstr>
      <vt:lpstr>A short list to remember:</vt:lpstr>
      <vt:lpstr>Use only unconditionally constructive strategies . . . . </vt:lpstr>
      <vt:lpstr>Why does conflict happen? </vt:lpstr>
      <vt:lpstr>What can you control? </vt:lpstr>
      <vt:lpstr>What is beyond your control? </vt:lpstr>
      <vt:lpstr>"Those disputing, contradicting, and confuting people . . .  get victory, sometimes,  but they never get good will,  which would be  of more use to them." </vt:lpstr>
      <vt:lpstr>Your goals . . . . </vt:lpstr>
      <vt:lpstr>“Darkness cannot drive out darkness; only light can do that.  Hate cannot drive out hate; only love can do that.”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CONGRATULATIONS, YOU’VE BEEN ELECTED:  NOW WHAT DO YOU DO?</dc:title>
  <dc:creator>JS</dc:creator>
  <cp:lastModifiedBy>Jim Snider</cp:lastModifiedBy>
  <cp:revision>38</cp:revision>
  <cp:lastPrinted>2023-04-24T13:18:13Z</cp:lastPrinted>
  <dcterms:created xsi:type="dcterms:W3CDTF">2015-04-27T21:22:01Z</dcterms:created>
  <dcterms:modified xsi:type="dcterms:W3CDTF">2023-04-25T16:17:12Z</dcterms:modified>
</cp:coreProperties>
</file>